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310" r:id="rId4"/>
    <p:sldId id="307" r:id="rId5"/>
    <p:sldId id="312" r:id="rId6"/>
    <p:sldId id="306" r:id="rId7"/>
    <p:sldId id="261" r:id="rId8"/>
    <p:sldId id="279" r:id="rId9"/>
    <p:sldId id="258" r:id="rId10"/>
    <p:sldId id="280" r:id="rId11"/>
    <p:sldId id="286" r:id="rId12"/>
    <p:sldId id="315" r:id="rId13"/>
    <p:sldId id="288" r:id="rId14"/>
    <p:sldId id="289" r:id="rId15"/>
    <p:sldId id="290" r:id="rId16"/>
    <p:sldId id="313" r:id="rId17"/>
    <p:sldId id="291" r:id="rId18"/>
    <p:sldId id="292" r:id="rId19"/>
    <p:sldId id="293" r:id="rId20"/>
    <p:sldId id="294" r:id="rId21"/>
    <p:sldId id="314" r:id="rId22"/>
    <p:sldId id="295" r:id="rId23"/>
    <p:sldId id="300" r:id="rId24"/>
    <p:sldId id="301" r:id="rId25"/>
    <p:sldId id="296" r:id="rId26"/>
    <p:sldId id="302" r:id="rId27"/>
    <p:sldId id="303" r:id="rId28"/>
    <p:sldId id="299" r:id="rId29"/>
    <p:sldId id="298" r:id="rId30"/>
    <p:sldId id="304" r:id="rId31"/>
    <p:sldId id="297" r:id="rId32"/>
    <p:sldId id="305" r:id="rId33"/>
    <p:sldId id="311" r:id="rId34"/>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éphanie Bonnard (FOD Economie - SPF Economie)" initials="SB(E-SE" lastIdx="3" clrIdx="0">
    <p:extLst>
      <p:ext uri="{19B8F6BF-5375-455C-9EA6-DF929625EA0E}">
        <p15:presenceInfo xmlns:p15="http://schemas.microsoft.com/office/powerpoint/2012/main" userId="S::stephanie.bonnard@economie.fgov.be::04b962f8-c29a-48a7-beb2-cc882f3eda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642" autoAdjust="0"/>
  </p:normalViewPr>
  <p:slideViewPr>
    <p:cSldViewPr snapToGrid="0">
      <p:cViewPr varScale="1">
        <p:scale>
          <a:sx n="85" d="100"/>
          <a:sy n="85" d="100"/>
        </p:scale>
        <p:origin x="6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7233996866010411E-2"/>
          <c:y val="4.7049158642968048E-2"/>
          <c:w val="0.90808030183558641"/>
          <c:h val="0.8276759577358076"/>
        </c:manualLayout>
      </c:layout>
      <c:lineChart>
        <c:grouping val="standard"/>
        <c:varyColors val="0"/>
        <c:ser>
          <c:idx val="0"/>
          <c:order val="0"/>
          <c:tx>
            <c:strRef>
              <c:f>'Graph 1'!$B$3</c:f>
              <c:strCache>
                <c:ptCount val="1"/>
                <c:pt idx="0">
                  <c:v>BE</c:v>
                </c:pt>
              </c:strCache>
            </c:strRef>
          </c:tx>
          <c:spPr>
            <a:ln w="19050">
              <a:solidFill>
                <a:srgbClr val="C00000"/>
              </a:solidFill>
            </a:ln>
          </c:spPr>
          <c:marker>
            <c:symbol val="none"/>
          </c:marker>
          <c:cat>
            <c:strRef>
              <c:f>'Graph 1'!$C$2:$I$2</c:f>
              <c:strCache>
                <c:ptCount val="7"/>
                <c:pt idx="0">
                  <c:v>2012</c:v>
                </c:pt>
                <c:pt idx="1">
                  <c:v>2013</c:v>
                </c:pt>
                <c:pt idx="2">
                  <c:v>2014</c:v>
                </c:pt>
                <c:pt idx="3">
                  <c:v>2015</c:v>
                </c:pt>
                <c:pt idx="4">
                  <c:v>2016</c:v>
                </c:pt>
                <c:pt idx="5">
                  <c:v>2017</c:v>
                </c:pt>
                <c:pt idx="6">
                  <c:v>2018</c:v>
                </c:pt>
              </c:strCache>
            </c:strRef>
          </c:cat>
          <c:val>
            <c:numRef>
              <c:f>'Graph 1'!$C$3:$I$3</c:f>
              <c:numCache>
                <c:formatCode>General</c:formatCode>
                <c:ptCount val="7"/>
                <c:pt idx="0">
                  <c:v>100</c:v>
                </c:pt>
                <c:pt idx="1">
                  <c:v>100.81577663764149</c:v>
                </c:pt>
                <c:pt idx="2">
                  <c:v>102.36429410690582</c:v>
                </c:pt>
                <c:pt idx="3">
                  <c:v>104.13298132375435</c:v>
                </c:pt>
                <c:pt idx="4">
                  <c:v>103.90055082594216</c:v>
                </c:pt>
                <c:pt idx="5">
                  <c:v>103.62581950376975</c:v>
                </c:pt>
                <c:pt idx="6">
                  <c:v>103.88790825656918</c:v>
                </c:pt>
              </c:numCache>
            </c:numRef>
          </c:val>
          <c:smooth val="0"/>
          <c:extLst>
            <c:ext xmlns:c16="http://schemas.microsoft.com/office/drawing/2014/chart" uri="{C3380CC4-5D6E-409C-BE32-E72D297353CC}">
              <c16:uniqueId val="{00000000-2141-4E21-B52B-290AAC02E5B1}"/>
            </c:ext>
          </c:extLst>
        </c:ser>
        <c:ser>
          <c:idx val="1"/>
          <c:order val="1"/>
          <c:tx>
            <c:strRef>
              <c:f>'Graph 1'!$B$4</c:f>
              <c:strCache>
                <c:ptCount val="1"/>
                <c:pt idx="0">
                  <c:v>DE</c:v>
                </c:pt>
              </c:strCache>
            </c:strRef>
          </c:tx>
          <c:spPr>
            <a:ln w="19050">
              <a:solidFill>
                <a:sysClr val="windowText" lastClr="000000">
                  <a:lumMod val="65000"/>
                  <a:lumOff val="35000"/>
                </a:sysClr>
              </a:solidFill>
            </a:ln>
          </c:spPr>
          <c:marker>
            <c:symbol val="none"/>
          </c:marker>
          <c:cat>
            <c:strRef>
              <c:f>'Graph 1'!$C$2:$I$2</c:f>
              <c:strCache>
                <c:ptCount val="7"/>
                <c:pt idx="0">
                  <c:v>2012</c:v>
                </c:pt>
                <c:pt idx="1">
                  <c:v>2013</c:v>
                </c:pt>
                <c:pt idx="2">
                  <c:v>2014</c:v>
                </c:pt>
                <c:pt idx="3">
                  <c:v>2015</c:v>
                </c:pt>
                <c:pt idx="4">
                  <c:v>2016</c:v>
                </c:pt>
                <c:pt idx="5">
                  <c:v>2017</c:v>
                </c:pt>
                <c:pt idx="6">
                  <c:v>2018</c:v>
                </c:pt>
              </c:strCache>
            </c:strRef>
          </c:cat>
          <c:val>
            <c:numRef>
              <c:f>'Graph 1'!$C$4:$I$4</c:f>
              <c:numCache>
                <c:formatCode>General</c:formatCode>
                <c:ptCount val="7"/>
                <c:pt idx="0">
                  <c:v>100</c:v>
                </c:pt>
                <c:pt idx="1">
                  <c:v>100.49618312283587</c:v>
                </c:pt>
                <c:pt idx="2">
                  <c:v>101.57979465316164</c:v>
                </c:pt>
                <c:pt idx="3">
                  <c:v>102.12953485436913</c:v>
                </c:pt>
                <c:pt idx="4">
                  <c:v>103.58893660974515</c:v>
                </c:pt>
                <c:pt idx="5">
                  <c:v>105.04684045381447</c:v>
                </c:pt>
                <c:pt idx="6">
                  <c:v>105.276243939022</c:v>
                </c:pt>
              </c:numCache>
            </c:numRef>
          </c:val>
          <c:smooth val="0"/>
          <c:extLst>
            <c:ext xmlns:c16="http://schemas.microsoft.com/office/drawing/2014/chart" uri="{C3380CC4-5D6E-409C-BE32-E72D297353CC}">
              <c16:uniqueId val="{00000001-2141-4E21-B52B-290AAC02E5B1}"/>
            </c:ext>
          </c:extLst>
        </c:ser>
        <c:ser>
          <c:idx val="2"/>
          <c:order val="2"/>
          <c:tx>
            <c:strRef>
              <c:f>'Graph 1'!$B$5</c:f>
              <c:strCache>
                <c:ptCount val="1"/>
                <c:pt idx="0">
                  <c:v>FR</c:v>
                </c:pt>
              </c:strCache>
            </c:strRef>
          </c:tx>
          <c:spPr>
            <a:ln w="19050"/>
          </c:spPr>
          <c:marker>
            <c:symbol val="none"/>
          </c:marker>
          <c:cat>
            <c:strRef>
              <c:f>'Graph 1'!$C$2:$I$2</c:f>
              <c:strCache>
                <c:ptCount val="7"/>
                <c:pt idx="0">
                  <c:v>2012</c:v>
                </c:pt>
                <c:pt idx="1">
                  <c:v>2013</c:v>
                </c:pt>
                <c:pt idx="2">
                  <c:v>2014</c:v>
                </c:pt>
                <c:pt idx="3">
                  <c:v>2015</c:v>
                </c:pt>
                <c:pt idx="4">
                  <c:v>2016</c:v>
                </c:pt>
                <c:pt idx="5">
                  <c:v>2017</c:v>
                </c:pt>
                <c:pt idx="6">
                  <c:v>2018</c:v>
                </c:pt>
              </c:strCache>
            </c:strRef>
          </c:cat>
          <c:val>
            <c:numRef>
              <c:f>'Graph 1'!$C$5:$I$5</c:f>
              <c:numCache>
                <c:formatCode>General</c:formatCode>
                <c:ptCount val="7"/>
                <c:pt idx="0">
                  <c:v>100</c:v>
                </c:pt>
                <c:pt idx="1">
                  <c:v>101.39770014685831</c:v>
                </c:pt>
                <c:pt idx="2">
                  <c:v>102.53091818959051</c:v>
                </c:pt>
                <c:pt idx="3">
                  <c:v>103.1481748640503</c:v>
                </c:pt>
                <c:pt idx="4">
                  <c:v>103.30619225509932</c:v>
                </c:pt>
                <c:pt idx="5">
                  <c:v>105.67065633505135</c:v>
                </c:pt>
                <c:pt idx="6">
                  <c:v>107.27997652113413</c:v>
                </c:pt>
              </c:numCache>
            </c:numRef>
          </c:val>
          <c:smooth val="0"/>
          <c:extLst>
            <c:ext xmlns:c16="http://schemas.microsoft.com/office/drawing/2014/chart" uri="{C3380CC4-5D6E-409C-BE32-E72D297353CC}">
              <c16:uniqueId val="{00000002-2141-4E21-B52B-290AAC02E5B1}"/>
            </c:ext>
          </c:extLst>
        </c:ser>
        <c:ser>
          <c:idx val="3"/>
          <c:order val="3"/>
          <c:tx>
            <c:strRef>
              <c:f>'Graph 1'!$B$6</c:f>
              <c:strCache>
                <c:ptCount val="1"/>
                <c:pt idx="0">
                  <c:v>NL</c:v>
                </c:pt>
              </c:strCache>
            </c:strRef>
          </c:tx>
          <c:spPr>
            <a:ln w="19050"/>
          </c:spPr>
          <c:marker>
            <c:symbol val="none"/>
          </c:marker>
          <c:cat>
            <c:strRef>
              <c:f>'Graph 1'!$C$2:$I$2</c:f>
              <c:strCache>
                <c:ptCount val="7"/>
                <c:pt idx="0">
                  <c:v>2012</c:v>
                </c:pt>
                <c:pt idx="1">
                  <c:v>2013</c:v>
                </c:pt>
                <c:pt idx="2">
                  <c:v>2014</c:v>
                </c:pt>
                <c:pt idx="3">
                  <c:v>2015</c:v>
                </c:pt>
                <c:pt idx="4">
                  <c:v>2016</c:v>
                </c:pt>
                <c:pt idx="5">
                  <c:v>2017</c:v>
                </c:pt>
                <c:pt idx="6">
                  <c:v>2018</c:v>
                </c:pt>
              </c:strCache>
            </c:strRef>
          </c:cat>
          <c:val>
            <c:numRef>
              <c:f>'Graph 1'!$C$6:$I$6</c:f>
              <c:numCache>
                <c:formatCode>General</c:formatCode>
                <c:ptCount val="7"/>
                <c:pt idx="0">
                  <c:v>100</c:v>
                </c:pt>
                <c:pt idx="1">
                  <c:v>101.15700472014339</c:v>
                </c:pt>
                <c:pt idx="2">
                  <c:v>101.92129552023572</c:v>
                </c:pt>
                <c:pt idx="3">
                  <c:v>102.6660604099944</c:v>
                </c:pt>
                <c:pt idx="4">
                  <c:v>102.27994126600926</c:v>
                </c:pt>
                <c:pt idx="5">
                  <c:v>102.85609164561687</c:v>
                </c:pt>
                <c:pt idx="6">
                  <c:v>102.89837204694612</c:v>
                </c:pt>
              </c:numCache>
            </c:numRef>
          </c:val>
          <c:smooth val="0"/>
          <c:extLst>
            <c:ext xmlns:c16="http://schemas.microsoft.com/office/drawing/2014/chart" uri="{C3380CC4-5D6E-409C-BE32-E72D297353CC}">
              <c16:uniqueId val="{00000003-2141-4E21-B52B-290AAC02E5B1}"/>
            </c:ext>
          </c:extLst>
        </c:ser>
        <c:dLbls>
          <c:showLegendKey val="0"/>
          <c:showVal val="0"/>
          <c:showCatName val="0"/>
          <c:showSerName val="0"/>
          <c:showPercent val="0"/>
          <c:showBubbleSize val="0"/>
        </c:dLbls>
        <c:smooth val="0"/>
        <c:axId val="300067136"/>
        <c:axId val="300066744"/>
      </c:lineChart>
      <c:catAx>
        <c:axId val="300067136"/>
        <c:scaling>
          <c:orientation val="minMax"/>
        </c:scaling>
        <c:delete val="0"/>
        <c:axPos val="b"/>
        <c:majorGridlines>
          <c:spPr>
            <a:ln w="6350">
              <a:solidFill>
                <a:srgbClr val="D9D9D9"/>
              </a:solidFill>
              <a:prstDash val="dash"/>
            </a:ln>
          </c:spPr>
        </c:majorGridlines>
        <c:numFmt formatCode="General" sourceLinked="0"/>
        <c:majorTickMark val="out"/>
        <c:minorTickMark val="none"/>
        <c:tickLblPos val="low"/>
        <c:spPr>
          <a:ln w="12700">
            <a:solidFill>
              <a:srgbClr val="414141">
                <a:lumMod val="60000"/>
                <a:lumOff val="40000"/>
              </a:srgbClr>
            </a:solidFill>
            <a:prstDash val="solid"/>
          </a:ln>
        </c:spPr>
        <c:txPr>
          <a:bodyPr/>
          <a:lstStyle/>
          <a:p>
            <a:pPr>
              <a:defRPr>
                <a:solidFill>
                  <a:sysClr val="windowText" lastClr="000000"/>
                </a:solidFill>
              </a:defRPr>
            </a:pPr>
            <a:endParaRPr lang="fr-FR"/>
          </a:p>
        </c:txPr>
        <c:crossAx val="300066744"/>
        <c:crosses val="autoZero"/>
        <c:auto val="1"/>
        <c:lblAlgn val="ctr"/>
        <c:lblOffset val="0"/>
        <c:tickLblSkip val="1"/>
        <c:tickMarkSkip val="1"/>
        <c:noMultiLvlLbl val="0"/>
      </c:catAx>
      <c:valAx>
        <c:axId val="300066744"/>
        <c:scaling>
          <c:orientation val="minMax"/>
          <c:min val="98"/>
        </c:scaling>
        <c:delete val="0"/>
        <c:axPos val="l"/>
        <c:majorGridlines>
          <c:spPr>
            <a:ln w="6350">
              <a:solidFill>
                <a:srgbClr val="D9D9D9"/>
              </a:solidFill>
              <a:prstDash val="dash"/>
            </a:ln>
          </c:spPr>
        </c:majorGridlines>
        <c:numFmt formatCode="General" sourceLinked="0"/>
        <c:majorTickMark val="out"/>
        <c:minorTickMark val="none"/>
        <c:tickLblPos val="low"/>
        <c:spPr>
          <a:ln w="12700">
            <a:solidFill>
              <a:srgbClr val="414141">
                <a:lumMod val="60000"/>
                <a:lumOff val="40000"/>
              </a:srgbClr>
            </a:solidFill>
            <a:prstDash val="solid"/>
          </a:ln>
        </c:spPr>
        <c:txPr>
          <a:bodyPr/>
          <a:lstStyle/>
          <a:p>
            <a:pPr>
              <a:defRPr>
                <a:solidFill>
                  <a:sysClr val="windowText" lastClr="000000"/>
                </a:solidFill>
              </a:defRPr>
            </a:pPr>
            <a:endParaRPr lang="fr-FR"/>
          </a:p>
        </c:txPr>
        <c:crossAx val="300067136"/>
        <c:crosses val="autoZero"/>
        <c:crossBetween val="midCat"/>
      </c:valAx>
      <c:spPr>
        <a:noFill/>
        <a:ln w="12700">
          <a:solidFill>
            <a:srgbClr val="414141">
              <a:lumMod val="60000"/>
              <a:lumOff val="40000"/>
            </a:srgbClr>
          </a:solidFill>
          <a:prstDash val="solid"/>
        </a:ln>
      </c:spPr>
    </c:plotArea>
    <c:legend>
      <c:legendPos val="b"/>
      <c:layout>
        <c:manualLayout>
          <c:xMode val="edge"/>
          <c:yMode val="edge"/>
          <c:x val="5.7196980913015547E-2"/>
          <c:y val="0.92172977735956441"/>
          <c:w val="0.94280301908698461"/>
          <c:h val="7.4224810681519329E-2"/>
        </c:manualLayout>
      </c:layout>
      <c:overlay val="0"/>
      <c:txPr>
        <a:bodyPr/>
        <a:lstStyle/>
        <a:p>
          <a:pPr>
            <a:defRPr>
              <a:solidFill>
                <a:sysClr val="windowText" lastClr="000000"/>
              </a:solidFill>
            </a:defRPr>
          </a:pPr>
          <a:endParaRPr lang="fr-FR"/>
        </a:p>
      </c:txPr>
    </c:legend>
    <c:plotVisOnly val="1"/>
    <c:dispBlanksAs val="gap"/>
    <c:showDLblsOverMax val="0"/>
  </c:chart>
  <c:spPr>
    <a:solidFill>
      <a:sysClr val="window" lastClr="FFFFFF"/>
    </a:solidFill>
    <a:ln w="25400">
      <a:noFill/>
    </a:ln>
  </c:spPr>
  <c:txPr>
    <a:bodyPr/>
    <a:lstStyle/>
    <a:p>
      <a:pPr>
        <a:defRPr sz="800">
          <a:solidFill>
            <a:srgbClr val="414141"/>
          </a:solidFill>
          <a:latin typeface="Calibri" panose="020F0502020204030204" pitchFamily="34" charset="0"/>
          <a:ea typeface="Trebuchet MS"/>
          <a:cs typeface="Calibri" panose="020F0502020204030204" pitchFamily="34" charset="0"/>
        </a:defRPr>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2353493602151538E-2"/>
          <c:y val="2.0043479665012808E-2"/>
          <c:w val="0.92161442996948673"/>
          <c:h val="0.84052175598015366"/>
        </c:manualLayout>
      </c:layout>
      <c:barChart>
        <c:barDir val="col"/>
        <c:grouping val="stacked"/>
        <c:varyColors val="0"/>
        <c:ser>
          <c:idx val="0"/>
          <c:order val="0"/>
          <c:tx>
            <c:strRef>
              <c:f>'Graph 6'!$A$21</c:f>
              <c:strCache>
                <c:ptCount val="1"/>
                <c:pt idx="0">
                  <c:v>Composition effect</c:v>
                </c:pt>
              </c:strCache>
            </c:strRef>
          </c:tx>
          <c:spPr>
            <a:solidFill>
              <a:srgbClr val="C00000"/>
            </a:solidFill>
          </c:spPr>
          <c:invertIfNegative val="0"/>
          <c:cat>
            <c:strRef>
              <c:f>'Graph 6'!$B$3:$D$3</c:f>
              <c:strCache>
                <c:ptCount val="3"/>
                <c:pt idx="0">
                  <c:v>2000-2018</c:v>
                </c:pt>
                <c:pt idx="1">
                  <c:v>2000-2007</c:v>
                </c:pt>
                <c:pt idx="2">
                  <c:v>2012-2018</c:v>
                </c:pt>
              </c:strCache>
            </c:strRef>
          </c:cat>
          <c:val>
            <c:numRef>
              <c:f>'Graph 6'!$B$4:$D$4</c:f>
              <c:numCache>
                <c:formatCode>0.00</c:formatCode>
                <c:ptCount val="3"/>
                <c:pt idx="0">
                  <c:v>0.16971404232742021</c:v>
                </c:pt>
                <c:pt idx="1">
                  <c:v>0.13507840522524198</c:v>
                </c:pt>
                <c:pt idx="2">
                  <c:v>0.17261399050363335</c:v>
                </c:pt>
              </c:numCache>
            </c:numRef>
          </c:val>
          <c:extLst>
            <c:ext xmlns:c16="http://schemas.microsoft.com/office/drawing/2014/chart" uri="{C3380CC4-5D6E-409C-BE32-E72D297353CC}">
              <c16:uniqueId val="{00000000-46EB-4EB2-B025-2636226D3C23}"/>
            </c:ext>
          </c:extLst>
        </c:ser>
        <c:ser>
          <c:idx val="1"/>
          <c:order val="1"/>
          <c:tx>
            <c:strRef>
              <c:f>'Graph 6'!$A$22</c:f>
              <c:strCache>
                <c:ptCount val="1"/>
                <c:pt idx="0">
                  <c:v>ICT capital deepening</c:v>
                </c:pt>
              </c:strCache>
            </c:strRef>
          </c:tx>
          <c:spPr>
            <a:solidFill>
              <a:sysClr val="windowText" lastClr="000000">
                <a:lumMod val="65000"/>
                <a:lumOff val="35000"/>
              </a:sysClr>
            </a:solidFill>
          </c:spPr>
          <c:invertIfNegative val="0"/>
          <c:cat>
            <c:strRef>
              <c:f>'Graph 6'!$B$3:$D$3</c:f>
              <c:strCache>
                <c:ptCount val="3"/>
                <c:pt idx="0">
                  <c:v>2000-2018</c:v>
                </c:pt>
                <c:pt idx="1">
                  <c:v>2000-2007</c:v>
                </c:pt>
                <c:pt idx="2">
                  <c:v>2012-2018</c:v>
                </c:pt>
              </c:strCache>
            </c:strRef>
          </c:cat>
          <c:val>
            <c:numRef>
              <c:f>'Graph 6'!$B$5:$D$5</c:f>
              <c:numCache>
                <c:formatCode>0.00</c:formatCode>
                <c:ptCount val="3"/>
                <c:pt idx="0">
                  <c:v>0.12452065489930396</c:v>
                </c:pt>
                <c:pt idx="1">
                  <c:v>0.15109944980151638</c:v>
                </c:pt>
                <c:pt idx="2">
                  <c:v>0.12066993964732046</c:v>
                </c:pt>
              </c:numCache>
            </c:numRef>
          </c:val>
          <c:extLst>
            <c:ext xmlns:c16="http://schemas.microsoft.com/office/drawing/2014/chart" uri="{C3380CC4-5D6E-409C-BE32-E72D297353CC}">
              <c16:uniqueId val="{00000001-46EB-4EB2-B025-2636226D3C23}"/>
            </c:ext>
          </c:extLst>
        </c:ser>
        <c:ser>
          <c:idx val="2"/>
          <c:order val="2"/>
          <c:tx>
            <c:strRef>
              <c:f>'Graph 6'!$A$23</c:f>
              <c:strCache>
                <c:ptCount val="1"/>
                <c:pt idx="0">
                  <c:v>Non-ICT capital deepening</c:v>
                </c:pt>
              </c:strCache>
            </c:strRef>
          </c:tx>
          <c:invertIfNegative val="0"/>
          <c:cat>
            <c:strRef>
              <c:f>'Graph 6'!$B$3:$D$3</c:f>
              <c:strCache>
                <c:ptCount val="3"/>
                <c:pt idx="0">
                  <c:v>2000-2018</c:v>
                </c:pt>
                <c:pt idx="1">
                  <c:v>2000-2007</c:v>
                </c:pt>
                <c:pt idx="2">
                  <c:v>2012-2018</c:v>
                </c:pt>
              </c:strCache>
            </c:strRef>
          </c:cat>
          <c:val>
            <c:numRef>
              <c:f>'Graph 6'!$B$6:$D$6</c:f>
              <c:numCache>
                <c:formatCode>0.00</c:formatCode>
                <c:ptCount val="3"/>
                <c:pt idx="0">
                  <c:v>0.24584957527755627</c:v>
                </c:pt>
                <c:pt idx="1">
                  <c:v>0.37784334382071078</c:v>
                </c:pt>
                <c:pt idx="2">
                  <c:v>0.17797612750234873</c:v>
                </c:pt>
              </c:numCache>
            </c:numRef>
          </c:val>
          <c:extLst>
            <c:ext xmlns:c16="http://schemas.microsoft.com/office/drawing/2014/chart" uri="{C3380CC4-5D6E-409C-BE32-E72D297353CC}">
              <c16:uniqueId val="{00000002-46EB-4EB2-B025-2636226D3C23}"/>
            </c:ext>
          </c:extLst>
        </c:ser>
        <c:ser>
          <c:idx val="3"/>
          <c:order val="3"/>
          <c:tx>
            <c:strRef>
              <c:f>'Graph 6'!$A$24</c:f>
              <c:strCache>
                <c:ptCount val="1"/>
                <c:pt idx="0">
                  <c:v>TFP</c:v>
                </c:pt>
              </c:strCache>
            </c:strRef>
          </c:tx>
          <c:invertIfNegative val="0"/>
          <c:cat>
            <c:strRef>
              <c:f>'Graph 6'!$B$3:$D$3</c:f>
              <c:strCache>
                <c:ptCount val="3"/>
                <c:pt idx="0">
                  <c:v>2000-2018</c:v>
                </c:pt>
                <c:pt idx="1">
                  <c:v>2000-2007</c:v>
                </c:pt>
                <c:pt idx="2">
                  <c:v>2012-2018</c:v>
                </c:pt>
              </c:strCache>
            </c:strRef>
          </c:cat>
          <c:val>
            <c:numRef>
              <c:f>'Graph 6'!$B$7:$D$7</c:f>
              <c:numCache>
                <c:formatCode>0.00</c:formatCode>
                <c:ptCount val="3"/>
                <c:pt idx="0">
                  <c:v>0.20766218621316582</c:v>
                </c:pt>
                <c:pt idx="1">
                  <c:v>0.60634635130548897</c:v>
                </c:pt>
                <c:pt idx="2">
                  <c:v>0.16984211749019162</c:v>
                </c:pt>
              </c:numCache>
            </c:numRef>
          </c:val>
          <c:extLst>
            <c:ext xmlns:c16="http://schemas.microsoft.com/office/drawing/2014/chart" uri="{C3380CC4-5D6E-409C-BE32-E72D297353CC}">
              <c16:uniqueId val="{00000003-46EB-4EB2-B025-2636226D3C23}"/>
            </c:ext>
          </c:extLst>
        </c:ser>
        <c:dLbls>
          <c:showLegendKey val="0"/>
          <c:showVal val="0"/>
          <c:showCatName val="0"/>
          <c:showSerName val="0"/>
          <c:showPercent val="0"/>
          <c:showBubbleSize val="0"/>
        </c:dLbls>
        <c:gapWidth val="150"/>
        <c:overlap val="100"/>
        <c:axId val="183983080"/>
        <c:axId val="183983472"/>
      </c:barChart>
      <c:catAx>
        <c:axId val="183983080"/>
        <c:scaling>
          <c:orientation val="minMax"/>
        </c:scaling>
        <c:delete val="0"/>
        <c:axPos val="b"/>
        <c:majorGridlines>
          <c:spPr>
            <a:ln w="6350">
              <a:solidFill>
                <a:srgbClr val="D9D9D9"/>
              </a:solidFill>
              <a:prstDash val="dash"/>
            </a:ln>
          </c:spPr>
        </c:majorGridlines>
        <c:numFmt formatCode="General" sourceLinked="0"/>
        <c:majorTickMark val="out"/>
        <c:minorTickMark val="none"/>
        <c:tickLblPos val="low"/>
        <c:spPr>
          <a:ln w="12700">
            <a:solidFill>
              <a:srgbClr val="414141">
                <a:lumMod val="60000"/>
                <a:lumOff val="40000"/>
              </a:srgbClr>
            </a:solidFill>
            <a:prstDash val="solid"/>
          </a:ln>
        </c:spPr>
        <c:txPr>
          <a:bodyPr/>
          <a:lstStyle/>
          <a:p>
            <a:pPr>
              <a:defRPr>
                <a:solidFill>
                  <a:sysClr val="windowText" lastClr="000000"/>
                </a:solidFill>
              </a:defRPr>
            </a:pPr>
            <a:endParaRPr lang="fr-FR"/>
          </a:p>
        </c:txPr>
        <c:crossAx val="183983472"/>
        <c:crosses val="autoZero"/>
        <c:auto val="1"/>
        <c:lblAlgn val="ctr"/>
        <c:lblOffset val="0"/>
        <c:tickLblSkip val="1"/>
        <c:tickMarkSkip val="1"/>
        <c:noMultiLvlLbl val="0"/>
      </c:catAx>
      <c:valAx>
        <c:axId val="183983472"/>
        <c:scaling>
          <c:orientation val="minMax"/>
        </c:scaling>
        <c:delete val="0"/>
        <c:axPos val="l"/>
        <c:majorGridlines>
          <c:spPr>
            <a:ln w="6350">
              <a:solidFill>
                <a:srgbClr val="D9D9D9"/>
              </a:solidFill>
              <a:prstDash val="dash"/>
            </a:ln>
          </c:spPr>
        </c:majorGridlines>
        <c:numFmt formatCode="General" sourceLinked="0"/>
        <c:majorTickMark val="out"/>
        <c:minorTickMark val="none"/>
        <c:tickLblPos val="nextTo"/>
        <c:spPr>
          <a:ln w="12700">
            <a:solidFill>
              <a:srgbClr val="414141">
                <a:lumMod val="60000"/>
                <a:lumOff val="40000"/>
              </a:srgbClr>
            </a:solidFill>
            <a:prstDash val="solid"/>
          </a:ln>
        </c:spPr>
        <c:txPr>
          <a:bodyPr/>
          <a:lstStyle/>
          <a:p>
            <a:pPr>
              <a:defRPr>
                <a:solidFill>
                  <a:sysClr val="windowText" lastClr="000000"/>
                </a:solidFill>
              </a:defRPr>
            </a:pPr>
            <a:endParaRPr lang="fr-FR"/>
          </a:p>
        </c:txPr>
        <c:crossAx val="183983080"/>
        <c:crosses val="autoZero"/>
        <c:crossBetween val="between"/>
      </c:valAx>
      <c:spPr>
        <a:noFill/>
        <a:ln w="12700">
          <a:solidFill>
            <a:srgbClr val="414141">
              <a:lumMod val="60000"/>
              <a:lumOff val="40000"/>
            </a:srgbClr>
          </a:solidFill>
          <a:prstDash val="solid"/>
        </a:ln>
      </c:spPr>
    </c:plotArea>
    <c:legend>
      <c:legendPos val="b"/>
      <c:layout>
        <c:manualLayout>
          <c:xMode val="edge"/>
          <c:yMode val="edge"/>
          <c:x val="1.0297277053176923E-2"/>
          <c:y val="0.90007495907846224"/>
          <c:w val="0.98970272294682304"/>
          <c:h val="9.5811640244016449E-2"/>
        </c:manualLayout>
      </c:layout>
      <c:overlay val="0"/>
      <c:txPr>
        <a:bodyPr/>
        <a:lstStyle/>
        <a:p>
          <a:pPr>
            <a:defRPr>
              <a:solidFill>
                <a:sysClr val="windowText" lastClr="000000"/>
              </a:solidFill>
            </a:defRPr>
          </a:pPr>
          <a:endParaRPr lang="fr-FR"/>
        </a:p>
      </c:txPr>
    </c:legend>
    <c:plotVisOnly val="1"/>
    <c:dispBlanksAs val="gap"/>
    <c:showDLblsOverMax val="0"/>
  </c:chart>
  <c:spPr>
    <a:solidFill>
      <a:schemeClr val="bg1"/>
    </a:solidFill>
    <a:ln w="25400">
      <a:noFill/>
    </a:ln>
  </c:spPr>
  <c:txPr>
    <a:bodyPr/>
    <a:lstStyle/>
    <a:p>
      <a:pPr>
        <a:defRPr sz="800">
          <a:solidFill>
            <a:srgbClr val="414141"/>
          </a:solidFill>
          <a:latin typeface="+mn-lt"/>
          <a:ea typeface="Trebuchet MS"/>
          <a:cs typeface="Trebuchet MS"/>
        </a:defRPr>
      </a:pPr>
      <a:endParaRPr lang="fr-FR"/>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A455E5-3BBE-45CB-A151-8A75F254A630}" type="datetimeFigureOut">
              <a:rPr lang="en-BE" smtClean="0"/>
              <a:t>15/03/2021</a:t>
            </a:fld>
            <a:endParaRPr lang="en-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E78E1C-1AD5-4757-8E83-711A86DAAD3D}" type="slidenum">
              <a:rPr lang="en-BE" smtClean="0"/>
              <a:t>‹#›</a:t>
            </a:fld>
            <a:endParaRPr lang="en-BE"/>
          </a:p>
        </p:txBody>
      </p:sp>
    </p:spTree>
    <p:extLst>
      <p:ext uri="{BB962C8B-B14F-4D97-AF65-F5344CB8AC3E}">
        <p14:creationId xmlns:p14="http://schemas.microsoft.com/office/powerpoint/2010/main" val="2429825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73E78E1C-1AD5-4757-8E83-711A86DAAD3D}" type="slidenum">
              <a:rPr lang="en-BE" smtClean="0"/>
              <a:t>4</a:t>
            </a:fld>
            <a:endParaRPr lang="en-BE"/>
          </a:p>
        </p:txBody>
      </p:sp>
    </p:spTree>
    <p:extLst>
      <p:ext uri="{BB962C8B-B14F-4D97-AF65-F5344CB8AC3E}">
        <p14:creationId xmlns:p14="http://schemas.microsoft.com/office/powerpoint/2010/main" val="440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73E78E1C-1AD5-4757-8E83-711A86DAAD3D}" type="slidenum">
              <a:rPr lang="en-BE" smtClean="0"/>
              <a:t>9</a:t>
            </a:fld>
            <a:endParaRPr lang="en-BE"/>
          </a:p>
        </p:txBody>
      </p:sp>
    </p:spTree>
    <p:extLst>
      <p:ext uri="{BB962C8B-B14F-4D97-AF65-F5344CB8AC3E}">
        <p14:creationId xmlns:p14="http://schemas.microsoft.com/office/powerpoint/2010/main" val="1401598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73E78E1C-1AD5-4757-8E83-711A86DAAD3D}" type="slidenum">
              <a:rPr lang="en-BE" smtClean="0"/>
              <a:t>11</a:t>
            </a:fld>
            <a:endParaRPr lang="en-BE"/>
          </a:p>
        </p:txBody>
      </p:sp>
    </p:spTree>
    <p:extLst>
      <p:ext uri="{BB962C8B-B14F-4D97-AF65-F5344CB8AC3E}">
        <p14:creationId xmlns:p14="http://schemas.microsoft.com/office/powerpoint/2010/main" val="976474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73E78E1C-1AD5-4757-8E83-711A86DAAD3D}" type="slidenum">
              <a:rPr lang="en-BE" smtClean="0"/>
              <a:t>12</a:t>
            </a:fld>
            <a:endParaRPr lang="en-BE"/>
          </a:p>
        </p:txBody>
      </p:sp>
    </p:spTree>
    <p:extLst>
      <p:ext uri="{BB962C8B-B14F-4D97-AF65-F5344CB8AC3E}">
        <p14:creationId xmlns:p14="http://schemas.microsoft.com/office/powerpoint/2010/main" val="3115236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73E78E1C-1AD5-4757-8E83-711A86DAAD3D}" type="slidenum">
              <a:rPr lang="en-BE" smtClean="0"/>
              <a:t>13</a:t>
            </a:fld>
            <a:endParaRPr lang="en-BE"/>
          </a:p>
        </p:txBody>
      </p:sp>
    </p:spTree>
    <p:extLst>
      <p:ext uri="{BB962C8B-B14F-4D97-AF65-F5344CB8AC3E}">
        <p14:creationId xmlns:p14="http://schemas.microsoft.com/office/powerpoint/2010/main" val="447358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73E78E1C-1AD5-4757-8E83-711A86DAAD3D}" type="slidenum">
              <a:rPr lang="en-BE" smtClean="0"/>
              <a:t>14</a:t>
            </a:fld>
            <a:endParaRPr lang="en-BE"/>
          </a:p>
        </p:txBody>
      </p:sp>
    </p:spTree>
    <p:extLst>
      <p:ext uri="{BB962C8B-B14F-4D97-AF65-F5344CB8AC3E}">
        <p14:creationId xmlns:p14="http://schemas.microsoft.com/office/powerpoint/2010/main" val="959392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73E78E1C-1AD5-4757-8E83-711A86DAAD3D}" type="slidenum">
              <a:rPr lang="en-BE" smtClean="0"/>
              <a:t>15</a:t>
            </a:fld>
            <a:endParaRPr lang="en-BE"/>
          </a:p>
        </p:txBody>
      </p:sp>
    </p:spTree>
    <p:extLst>
      <p:ext uri="{BB962C8B-B14F-4D97-AF65-F5344CB8AC3E}">
        <p14:creationId xmlns:p14="http://schemas.microsoft.com/office/powerpoint/2010/main" val="2400559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73E78E1C-1AD5-4757-8E83-711A86DAAD3D}" type="slidenum">
              <a:rPr lang="en-BE" smtClean="0"/>
              <a:t>16</a:t>
            </a:fld>
            <a:endParaRPr lang="en-BE"/>
          </a:p>
        </p:txBody>
      </p:sp>
    </p:spTree>
    <p:extLst>
      <p:ext uri="{BB962C8B-B14F-4D97-AF65-F5344CB8AC3E}">
        <p14:creationId xmlns:p14="http://schemas.microsoft.com/office/powerpoint/2010/main" val="2141157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73E78E1C-1AD5-4757-8E83-711A86DAAD3D}" type="slidenum">
              <a:rPr lang="en-BE" smtClean="0"/>
              <a:t>23</a:t>
            </a:fld>
            <a:endParaRPr lang="en-BE"/>
          </a:p>
        </p:txBody>
      </p:sp>
    </p:spTree>
    <p:extLst>
      <p:ext uri="{BB962C8B-B14F-4D97-AF65-F5344CB8AC3E}">
        <p14:creationId xmlns:p14="http://schemas.microsoft.com/office/powerpoint/2010/main" val="250317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A761F7-FFE6-49F0-9CB4-6E0D40CFC05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BE"/>
          </a:p>
        </p:txBody>
      </p:sp>
      <p:sp>
        <p:nvSpPr>
          <p:cNvPr id="3" name="Ondertitel 2">
            <a:extLst>
              <a:ext uri="{FF2B5EF4-FFF2-40B4-BE49-F238E27FC236}">
                <a16:creationId xmlns:a16="http://schemas.microsoft.com/office/drawing/2014/main" id="{56A272DD-0033-4595-93EB-F5D429AB48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BE"/>
          </a:p>
        </p:txBody>
      </p:sp>
      <p:sp>
        <p:nvSpPr>
          <p:cNvPr id="4" name="Tijdelijke aanduiding voor datum 3">
            <a:extLst>
              <a:ext uri="{FF2B5EF4-FFF2-40B4-BE49-F238E27FC236}">
                <a16:creationId xmlns:a16="http://schemas.microsoft.com/office/drawing/2014/main" id="{5BB441A5-8024-48AB-BFC5-6588AB43AE98}"/>
              </a:ext>
            </a:extLst>
          </p:cNvPr>
          <p:cNvSpPr>
            <a:spLocks noGrp="1"/>
          </p:cNvSpPr>
          <p:nvPr>
            <p:ph type="dt" sz="half" idx="10"/>
          </p:nvPr>
        </p:nvSpPr>
        <p:spPr/>
        <p:txBody>
          <a:bodyPr/>
          <a:lstStyle/>
          <a:p>
            <a:fld id="{68B9D6D9-F4D3-447F-ABB7-DAB79FB9F106}" type="datetimeFigureOut">
              <a:rPr lang="en-BE" smtClean="0"/>
              <a:t>15/03/2021</a:t>
            </a:fld>
            <a:endParaRPr lang="en-BE"/>
          </a:p>
        </p:txBody>
      </p:sp>
      <p:sp>
        <p:nvSpPr>
          <p:cNvPr id="5" name="Tijdelijke aanduiding voor voettekst 4">
            <a:extLst>
              <a:ext uri="{FF2B5EF4-FFF2-40B4-BE49-F238E27FC236}">
                <a16:creationId xmlns:a16="http://schemas.microsoft.com/office/drawing/2014/main" id="{24686207-41FF-4172-B0EE-761F1FAA7F01}"/>
              </a:ext>
            </a:extLst>
          </p:cNvPr>
          <p:cNvSpPr>
            <a:spLocks noGrp="1"/>
          </p:cNvSpPr>
          <p:nvPr>
            <p:ph type="ftr" sz="quarter" idx="11"/>
          </p:nvPr>
        </p:nvSpPr>
        <p:spPr/>
        <p:txBody>
          <a:bodyPr/>
          <a:lstStyle/>
          <a:p>
            <a:endParaRPr lang="en-BE"/>
          </a:p>
        </p:txBody>
      </p:sp>
      <p:sp>
        <p:nvSpPr>
          <p:cNvPr id="6" name="Tijdelijke aanduiding voor dianummer 5">
            <a:extLst>
              <a:ext uri="{FF2B5EF4-FFF2-40B4-BE49-F238E27FC236}">
                <a16:creationId xmlns:a16="http://schemas.microsoft.com/office/drawing/2014/main" id="{D6F5DC6B-97BA-4169-92F0-24AE41D8BF07}"/>
              </a:ext>
            </a:extLst>
          </p:cNvPr>
          <p:cNvSpPr>
            <a:spLocks noGrp="1"/>
          </p:cNvSpPr>
          <p:nvPr>
            <p:ph type="sldNum" sz="quarter" idx="12"/>
          </p:nvPr>
        </p:nvSpPr>
        <p:spPr/>
        <p:txBody>
          <a:bodyPr/>
          <a:lstStyle/>
          <a:p>
            <a:fld id="{842C7D7A-50F5-4CBC-98E5-705BA44D5AC7}" type="slidenum">
              <a:rPr lang="en-BE" smtClean="0"/>
              <a:t>‹#›</a:t>
            </a:fld>
            <a:endParaRPr lang="en-BE"/>
          </a:p>
        </p:txBody>
      </p:sp>
    </p:spTree>
    <p:extLst>
      <p:ext uri="{BB962C8B-B14F-4D97-AF65-F5344CB8AC3E}">
        <p14:creationId xmlns:p14="http://schemas.microsoft.com/office/powerpoint/2010/main" val="2712486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68513F-F627-4BA1-91C5-6F591074CD40}"/>
              </a:ext>
            </a:extLst>
          </p:cNvPr>
          <p:cNvSpPr>
            <a:spLocks noGrp="1"/>
          </p:cNvSpPr>
          <p:nvPr>
            <p:ph type="title"/>
          </p:nvPr>
        </p:nvSpPr>
        <p:spPr/>
        <p:txBody>
          <a:bodyPr/>
          <a:lstStyle/>
          <a:p>
            <a:r>
              <a:rPr lang="nl-NL"/>
              <a:t>Klik om stijl te bewerken</a:t>
            </a:r>
            <a:endParaRPr lang="en-BE"/>
          </a:p>
        </p:txBody>
      </p:sp>
      <p:sp>
        <p:nvSpPr>
          <p:cNvPr id="3" name="Tijdelijke aanduiding voor verticale tekst 2">
            <a:extLst>
              <a:ext uri="{FF2B5EF4-FFF2-40B4-BE49-F238E27FC236}">
                <a16:creationId xmlns:a16="http://schemas.microsoft.com/office/drawing/2014/main" id="{309DDE33-7D44-4BBF-B298-7B27A944769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4" name="Tijdelijke aanduiding voor datum 3">
            <a:extLst>
              <a:ext uri="{FF2B5EF4-FFF2-40B4-BE49-F238E27FC236}">
                <a16:creationId xmlns:a16="http://schemas.microsoft.com/office/drawing/2014/main" id="{EFA41146-79A9-471E-A85C-6B54A8F76728}"/>
              </a:ext>
            </a:extLst>
          </p:cNvPr>
          <p:cNvSpPr>
            <a:spLocks noGrp="1"/>
          </p:cNvSpPr>
          <p:nvPr>
            <p:ph type="dt" sz="half" idx="10"/>
          </p:nvPr>
        </p:nvSpPr>
        <p:spPr/>
        <p:txBody>
          <a:bodyPr/>
          <a:lstStyle/>
          <a:p>
            <a:fld id="{68B9D6D9-F4D3-447F-ABB7-DAB79FB9F106}" type="datetimeFigureOut">
              <a:rPr lang="en-BE" smtClean="0"/>
              <a:t>15/03/2021</a:t>
            </a:fld>
            <a:endParaRPr lang="en-BE"/>
          </a:p>
        </p:txBody>
      </p:sp>
      <p:sp>
        <p:nvSpPr>
          <p:cNvPr id="5" name="Tijdelijke aanduiding voor voettekst 4">
            <a:extLst>
              <a:ext uri="{FF2B5EF4-FFF2-40B4-BE49-F238E27FC236}">
                <a16:creationId xmlns:a16="http://schemas.microsoft.com/office/drawing/2014/main" id="{60413DD7-7F62-4D59-BF2F-214958ACE28D}"/>
              </a:ext>
            </a:extLst>
          </p:cNvPr>
          <p:cNvSpPr>
            <a:spLocks noGrp="1"/>
          </p:cNvSpPr>
          <p:nvPr>
            <p:ph type="ftr" sz="quarter" idx="11"/>
          </p:nvPr>
        </p:nvSpPr>
        <p:spPr/>
        <p:txBody>
          <a:bodyPr/>
          <a:lstStyle/>
          <a:p>
            <a:endParaRPr lang="en-BE"/>
          </a:p>
        </p:txBody>
      </p:sp>
      <p:sp>
        <p:nvSpPr>
          <p:cNvPr id="6" name="Tijdelijke aanduiding voor dianummer 5">
            <a:extLst>
              <a:ext uri="{FF2B5EF4-FFF2-40B4-BE49-F238E27FC236}">
                <a16:creationId xmlns:a16="http://schemas.microsoft.com/office/drawing/2014/main" id="{AE331102-70BE-41A3-8710-B4BCE09BB55B}"/>
              </a:ext>
            </a:extLst>
          </p:cNvPr>
          <p:cNvSpPr>
            <a:spLocks noGrp="1"/>
          </p:cNvSpPr>
          <p:nvPr>
            <p:ph type="sldNum" sz="quarter" idx="12"/>
          </p:nvPr>
        </p:nvSpPr>
        <p:spPr/>
        <p:txBody>
          <a:bodyPr/>
          <a:lstStyle/>
          <a:p>
            <a:fld id="{842C7D7A-50F5-4CBC-98E5-705BA44D5AC7}" type="slidenum">
              <a:rPr lang="en-BE" smtClean="0"/>
              <a:t>‹#›</a:t>
            </a:fld>
            <a:endParaRPr lang="en-BE"/>
          </a:p>
        </p:txBody>
      </p:sp>
    </p:spTree>
    <p:extLst>
      <p:ext uri="{BB962C8B-B14F-4D97-AF65-F5344CB8AC3E}">
        <p14:creationId xmlns:p14="http://schemas.microsoft.com/office/powerpoint/2010/main" val="650548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D7695A-7D71-4CBB-9798-59140DFE3202}"/>
              </a:ext>
            </a:extLst>
          </p:cNvPr>
          <p:cNvSpPr>
            <a:spLocks noGrp="1"/>
          </p:cNvSpPr>
          <p:nvPr>
            <p:ph type="title" orient="vert"/>
          </p:nvPr>
        </p:nvSpPr>
        <p:spPr>
          <a:xfrm>
            <a:off x="8724900" y="365125"/>
            <a:ext cx="2628900" cy="5811838"/>
          </a:xfrm>
        </p:spPr>
        <p:txBody>
          <a:bodyPr vert="eaVert"/>
          <a:lstStyle/>
          <a:p>
            <a:r>
              <a:rPr lang="nl-NL"/>
              <a:t>Klik om stijl te bewerken</a:t>
            </a:r>
            <a:endParaRPr lang="en-BE"/>
          </a:p>
        </p:txBody>
      </p:sp>
      <p:sp>
        <p:nvSpPr>
          <p:cNvPr id="3" name="Tijdelijke aanduiding voor verticale tekst 2">
            <a:extLst>
              <a:ext uri="{FF2B5EF4-FFF2-40B4-BE49-F238E27FC236}">
                <a16:creationId xmlns:a16="http://schemas.microsoft.com/office/drawing/2014/main" id="{67AD22CB-95BA-4088-BCA7-E1E7EF1FD83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4" name="Tijdelijke aanduiding voor datum 3">
            <a:extLst>
              <a:ext uri="{FF2B5EF4-FFF2-40B4-BE49-F238E27FC236}">
                <a16:creationId xmlns:a16="http://schemas.microsoft.com/office/drawing/2014/main" id="{AA4F7B36-003A-4634-ABE4-D59DEF28C71F}"/>
              </a:ext>
            </a:extLst>
          </p:cNvPr>
          <p:cNvSpPr>
            <a:spLocks noGrp="1"/>
          </p:cNvSpPr>
          <p:nvPr>
            <p:ph type="dt" sz="half" idx="10"/>
          </p:nvPr>
        </p:nvSpPr>
        <p:spPr/>
        <p:txBody>
          <a:bodyPr/>
          <a:lstStyle/>
          <a:p>
            <a:fld id="{68B9D6D9-F4D3-447F-ABB7-DAB79FB9F106}" type="datetimeFigureOut">
              <a:rPr lang="en-BE" smtClean="0"/>
              <a:t>15/03/2021</a:t>
            </a:fld>
            <a:endParaRPr lang="en-BE"/>
          </a:p>
        </p:txBody>
      </p:sp>
      <p:sp>
        <p:nvSpPr>
          <p:cNvPr id="5" name="Tijdelijke aanduiding voor voettekst 4">
            <a:extLst>
              <a:ext uri="{FF2B5EF4-FFF2-40B4-BE49-F238E27FC236}">
                <a16:creationId xmlns:a16="http://schemas.microsoft.com/office/drawing/2014/main" id="{B1EF0EA3-1475-4403-A0D1-B38A5E296001}"/>
              </a:ext>
            </a:extLst>
          </p:cNvPr>
          <p:cNvSpPr>
            <a:spLocks noGrp="1"/>
          </p:cNvSpPr>
          <p:nvPr>
            <p:ph type="ftr" sz="quarter" idx="11"/>
          </p:nvPr>
        </p:nvSpPr>
        <p:spPr/>
        <p:txBody>
          <a:bodyPr/>
          <a:lstStyle/>
          <a:p>
            <a:endParaRPr lang="en-BE"/>
          </a:p>
        </p:txBody>
      </p:sp>
      <p:sp>
        <p:nvSpPr>
          <p:cNvPr id="6" name="Tijdelijke aanduiding voor dianummer 5">
            <a:extLst>
              <a:ext uri="{FF2B5EF4-FFF2-40B4-BE49-F238E27FC236}">
                <a16:creationId xmlns:a16="http://schemas.microsoft.com/office/drawing/2014/main" id="{65FAED39-E42F-43B0-8342-3C9C0024A839}"/>
              </a:ext>
            </a:extLst>
          </p:cNvPr>
          <p:cNvSpPr>
            <a:spLocks noGrp="1"/>
          </p:cNvSpPr>
          <p:nvPr>
            <p:ph type="sldNum" sz="quarter" idx="12"/>
          </p:nvPr>
        </p:nvSpPr>
        <p:spPr/>
        <p:txBody>
          <a:bodyPr/>
          <a:lstStyle/>
          <a:p>
            <a:fld id="{842C7D7A-50F5-4CBC-98E5-705BA44D5AC7}" type="slidenum">
              <a:rPr lang="en-BE" smtClean="0"/>
              <a:t>‹#›</a:t>
            </a:fld>
            <a:endParaRPr lang="en-BE"/>
          </a:p>
        </p:txBody>
      </p:sp>
    </p:spTree>
    <p:extLst>
      <p:ext uri="{BB962C8B-B14F-4D97-AF65-F5344CB8AC3E}">
        <p14:creationId xmlns:p14="http://schemas.microsoft.com/office/powerpoint/2010/main" val="12726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1193D-5A6D-4C75-8253-D3C1205D2CCD}"/>
              </a:ext>
            </a:extLst>
          </p:cNvPr>
          <p:cNvSpPr>
            <a:spLocks noGrp="1"/>
          </p:cNvSpPr>
          <p:nvPr>
            <p:ph type="title"/>
          </p:nvPr>
        </p:nvSpPr>
        <p:spPr/>
        <p:txBody>
          <a:bodyPr/>
          <a:lstStyle/>
          <a:p>
            <a:r>
              <a:rPr lang="nl-NL"/>
              <a:t>Klik om stijl te bewerken</a:t>
            </a:r>
            <a:endParaRPr lang="en-BE"/>
          </a:p>
        </p:txBody>
      </p:sp>
      <p:sp>
        <p:nvSpPr>
          <p:cNvPr id="3" name="Tijdelijke aanduiding voor inhoud 2">
            <a:extLst>
              <a:ext uri="{FF2B5EF4-FFF2-40B4-BE49-F238E27FC236}">
                <a16:creationId xmlns:a16="http://schemas.microsoft.com/office/drawing/2014/main" id="{872D9DB0-8317-4171-9A3A-72AEDC3B26A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4" name="Tijdelijke aanduiding voor datum 3">
            <a:extLst>
              <a:ext uri="{FF2B5EF4-FFF2-40B4-BE49-F238E27FC236}">
                <a16:creationId xmlns:a16="http://schemas.microsoft.com/office/drawing/2014/main" id="{CE5EA016-480D-478A-955E-19EA068AEB30}"/>
              </a:ext>
            </a:extLst>
          </p:cNvPr>
          <p:cNvSpPr>
            <a:spLocks noGrp="1"/>
          </p:cNvSpPr>
          <p:nvPr>
            <p:ph type="dt" sz="half" idx="10"/>
          </p:nvPr>
        </p:nvSpPr>
        <p:spPr/>
        <p:txBody>
          <a:bodyPr/>
          <a:lstStyle/>
          <a:p>
            <a:fld id="{68B9D6D9-F4D3-447F-ABB7-DAB79FB9F106}" type="datetimeFigureOut">
              <a:rPr lang="en-BE" smtClean="0"/>
              <a:t>15/03/2021</a:t>
            </a:fld>
            <a:endParaRPr lang="en-BE"/>
          </a:p>
        </p:txBody>
      </p:sp>
      <p:sp>
        <p:nvSpPr>
          <p:cNvPr id="5" name="Tijdelijke aanduiding voor voettekst 4">
            <a:extLst>
              <a:ext uri="{FF2B5EF4-FFF2-40B4-BE49-F238E27FC236}">
                <a16:creationId xmlns:a16="http://schemas.microsoft.com/office/drawing/2014/main" id="{A52BBA38-DD90-40EC-ADA4-DFD8E674515C}"/>
              </a:ext>
            </a:extLst>
          </p:cNvPr>
          <p:cNvSpPr>
            <a:spLocks noGrp="1"/>
          </p:cNvSpPr>
          <p:nvPr>
            <p:ph type="ftr" sz="quarter" idx="11"/>
          </p:nvPr>
        </p:nvSpPr>
        <p:spPr/>
        <p:txBody>
          <a:bodyPr/>
          <a:lstStyle/>
          <a:p>
            <a:endParaRPr lang="en-BE"/>
          </a:p>
        </p:txBody>
      </p:sp>
      <p:sp>
        <p:nvSpPr>
          <p:cNvPr id="6" name="Tijdelijke aanduiding voor dianummer 5">
            <a:extLst>
              <a:ext uri="{FF2B5EF4-FFF2-40B4-BE49-F238E27FC236}">
                <a16:creationId xmlns:a16="http://schemas.microsoft.com/office/drawing/2014/main" id="{6C81C02D-BC41-4063-8CAB-0C319DE3EAE8}"/>
              </a:ext>
            </a:extLst>
          </p:cNvPr>
          <p:cNvSpPr>
            <a:spLocks noGrp="1"/>
          </p:cNvSpPr>
          <p:nvPr>
            <p:ph type="sldNum" sz="quarter" idx="12"/>
          </p:nvPr>
        </p:nvSpPr>
        <p:spPr/>
        <p:txBody>
          <a:bodyPr/>
          <a:lstStyle/>
          <a:p>
            <a:fld id="{842C7D7A-50F5-4CBC-98E5-705BA44D5AC7}" type="slidenum">
              <a:rPr lang="en-BE" smtClean="0"/>
              <a:t>‹#›</a:t>
            </a:fld>
            <a:endParaRPr lang="en-BE"/>
          </a:p>
        </p:txBody>
      </p:sp>
    </p:spTree>
    <p:extLst>
      <p:ext uri="{BB962C8B-B14F-4D97-AF65-F5344CB8AC3E}">
        <p14:creationId xmlns:p14="http://schemas.microsoft.com/office/powerpoint/2010/main" val="3939467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3885CC-B168-49BA-99A7-9DFB1412C80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BE"/>
          </a:p>
        </p:txBody>
      </p:sp>
      <p:sp>
        <p:nvSpPr>
          <p:cNvPr id="3" name="Tijdelijke aanduiding voor tekst 2">
            <a:extLst>
              <a:ext uri="{FF2B5EF4-FFF2-40B4-BE49-F238E27FC236}">
                <a16:creationId xmlns:a16="http://schemas.microsoft.com/office/drawing/2014/main" id="{430FA82D-BC66-428F-B813-8A24079FD6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ABC2DCF-ACF5-43E1-ADE7-101187A45651}"/>
              </a:ext>
            </a:extLst>
          </p:cNvPr>
          <p:cNvSpPr>
            <a:spLocks noGrp="1"/>
          </p:cNvSpPr>
          <p:nvPr>
            <p:ph type="dt" sz="half" idx="10"/>
          </p:nvPr>
        </p:nvSpPr>
        <p:spPr/>
        <p:txBody>
          <a:bodyPr/>
          <a:lstStyle/>
          <a:p>
            <a:fld id="{68B9D6D9-F4D3-447F-ABB7-DAB79FB9F106}" type="datetimeFigureOut">
              <a:rPr lang="en-BE" smtClean="0"/>
              <a:t>15/03/2021</a:t>
            </a:fld>
            <a:endParaRPr lang="en-BE"/>
          </a:p>
        </p:txBody>
      </p:sp>
      <p:sp>
        <p:nvSpPr>
          <p:cNvPr id="5" name="Tijdelijke aanduiding voor voettekst 4">
            <a:extLst>
              <a:ext uri="{FF2B5EF4-FFF2-40B4-BE49-F238E27FC236}">
                <a16:creationId xmlns:a16="http://schemas.microsoft.com/office/drawing/2014/main" id="{678ECC97-5F98-41C8-AAC7-21E106985747}"/>
              </a:ext>
            </a:extLst>
          </p:cNvPr>
          <p:cNvSpPr>
            <a:spLocks noGrp="1"/>
          </p:cNvSpPr>
          <p:nvPr>
            <p:ph type="ftr" sz="quarter" idx="11"/>
          </p:nvPr>
        </p:nvSpPr>
        <p:spPr/>
        <p:txBody>
          <a:bodyPr/>
          <a:lstStyle/>
          <a:p>
            <a:endParaRPr lang="en-BE"/>
          </a:p>
        </p:txBody>
      </p:sp>
      <p:sp>
        <p:nvSpPr>
          <p:cNvPr id="6" name="Tijdelijke aanduiding voor dianummer 5">
            <a:extLst>
              <a:ext uri="{FF2B5EF4-FFF2-40B4-BE49-F238E27FC236}">
                <a16:creationId xmlns:a16="http://schemas.microsoft.com/office/drawing/2014/main" id="{1AA62663-C0CE-4A3E-9B1A-37F3CA8DBD8A}"/>
              </a:ext>
            </a:extLst>
          </p:cNvPr>
          <p:cNvSpPr>
            <a:spLocks noGrp="1"/>
          </p:cNvSpPr>
          <p:nvPr>
            <p:ph type="sldNum" sz="quarter" idx="12"/>
          </p:nvPr>
        </p:nvSpPr>
        <p:spPr/>
        <p:txBody>
          <a:bodyPr/>
          <a:lstStyle/>
          <a:p>
            <a:fld id="{842C7D7A-50F5-4CBC-98E5-705BA44D5AC7}" type="slidenum">
              <a:rPr lang="en-BE" smtClean="0"/>
              <a:t>‹#›</a:t>
            </a:fld>
            <a:endParaRPr lang="en-BE"/>
          </a:p>
        </p:txBody>
      </p:sp>
    </p:spTree>
    <p:extLst>
      <p:ext uri="{BB962C8B-B14F-4D97-AF65-F5344CB8AC3E}">
        <p14:creationId xmlns:p14="http://schemas.microsoft.com/office/powerpoint/2010/main" val="2319348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2393A1-5171-40CE-8D4D-0FC73F4B30CC}"/>
              </a:ext>
            </a:extLst>
          </p:cNvPr>
          <p:cNvSpPr>
            <a:spLocks noGrp="1"/>
          </p:cNvSpPr>
          <p:nvPr>
            <p:ph type="title"/>
          </p:nvPr>
        </p:nvSpPr>
        <p:spPr/>
        <p:txBody>
          <a:bodyPr/>
          <a:lstStyle/>
          <a:p>
            <a:r>
              <a:rPr lang="nl-NL"/>
              <a:t>Klik om stijl te bewerken</a:t>
            </a:r>
            <a:endParaRPr lang="en-BE"/>
          </a:p>
        </p:txBody>
      </p:sp>
      <p:sp>
        <p:nvSpPr>
          <p:cNvPr id="3" name="Tijdelijke aanduiding voor inhoud 2">
            <a:extLst>
              <a:ext uri="{FF2B5EF4-FFF2-40B4-BE49-F238E27FC236}">
                <a16:creationId xmlns:a16="http://schemas.microsoft.com/office/drawing/2014/main" id="{4121CA49-B560-4419-9767-FA81CF41021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4" name="Tijdelijke aanduiding voor inhoud 3">
            <a:extLst>
              <a:ext uri="{FF2B5EF4-FFF2-40B4-BE49-F238E27FC236}">
                <a16:creationId xmlns:a16="http://schemas.microsoft.com/office/drawing/2014/main" id="{21A62E8F-E0AB-4E82-85FC-A4710748918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5" name="Tijdelijke aanduiding voor datum 4">
            <a:extLst>
              <a:ext uri="{FF2B5EF4-FFF2-40B4-BE49-F238E27FC236}">
                <a16:creationId xmlns:a16="http://schemas.microsoft.com/office/drawing/2014/main" id="{122A2D0C-E363-4E77-9356-1F67EBB8476E}"/>
              </a:ext>
            </a:extLst>
          </p:cNvPr>
          <p:cNvSpPr>
            <a:spLocks noGrp="1"/>
          </p:cNvSpPr>
          <p:nvPr>
            <p:ph type="dt" sz="half" idx="10"/>
          </p:nvPr>
        </p:nvSpPr>
        <p:spPr/>
        <p:txBody>
          <a:bodyPr/>
          <a:lstStyle/>
          <a:p>
            <a:fld id="{68B9D6D9-F4D3-447F-ABB7-DAB79FB9F106}" type="datetimeFigureOut">
              <a:rPr lang="en-BE" smtClean="0"/>
              <a:t>15/03/2021</a:t>
            </a:fld>
            <a:endParaRPr lang="en-BE"/>
          </a:p>
        </p:txBody>
      </p:sp>
      <p:sp>
        <p:nvSpPr>
          <p:cNvPr id="6" name="Tijdelijke aanduiding voor voettekst 5">
            <a:extLst>
              <a:ext uri="{FF2B5EF4-FFF2-40B4-BE49-F238E27FC236}">
                <a16:creationId xmlns:a16="http://schemas.microsoft.com/office/drawing/2014/main" id="{9EDBDFF4-F718-4007-961D-B60B10B75840}"/>
              </a:ext>
            </a:extLst>
          </p:cNvPr>
          <p:cNvSpPr>
            <a:spLocks noGrp="1"/>
          </p:cNvSpPr>
          <p:nvPr>
            <p:ph type="ftr" sz="quarter" idx="11"/>
          </p:nvPr>
        </p:nvSpPr>
        <p:spPr/>
        <p:txBody>
          <a:bodyPr/>
          <a:lstStyle/>
          <a:p>
            <a:endParaRPr lang="en-BE"/>
          </a:p>
        </p:txBody>
      </p:sp>
      <p:sp>
        <p:nvSpPr>
          <p:cNvPr id="7" name="Tijdelijke aanduiding voor dianummer 6">
            <a:extLst>
              <a:ext uri="{FF2B5EF4-FFF2-40B4-BE49-F238E27FC236}">
                <a16:creationId xmlns:a16="http://schemas.microsoft.com/office/drawing/2014/main" id="{C382CFB9-F3F4-4243-AAF7-F65C03919FD9}"/>
              </a:ext>
            </a:extLst>
          </p:cNvPr>
          <p:cNvSpPr>
            <a:spLocks noGrp="1"/>
          </p:cNvSpPr>
          <p:nvPr>
            <p:ph type="sldNum" sz="quarter" idx="12"/>
          </p:nvPr>
        </p:nvSpPr>
        <p:spPr/>
        <p:txBody>
          <a:bodyPr/>
          <a:lstStyle/>
          <a:p>
            <a:fld id="{842C7D7A-50F5-4CBC-98E5-705BA44D5AC7}" type="slidenum">
              <a:rPr lang="en-BE" smtClean="0"/>
              <a:t>‹#›</a:t>
            </a:fld>
            <a:endParaRPr lang="en-BE"/>
          </a:p>
        </p:txBody>
      </p:sp>
    </p:spTree>
    <p:extLst>
      <p:ext uri="{BB962C8B-B14F-4D97-AF65-F5344CB8AC3E}">
        <p14:creationId xmlns:p14="http://schemas.microsoft.com/office/powerpoint/2010/main" val="2067560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52624D-F185-47A5-8296-1666D49259A2}"/>
              </a:ext>
            </a:extLst>
          </p:cNvPr>
          <p:cNvSpPr>
            <a:spLocks noGrp="1"/>
          </p:cNvSpPr>
          <p:nvPr>
            <p:ph type="title"/>
          </p:nvPr>
        </p:nvSpPr>
        <p:spPr>
          <a:xfrm>
            <a:off x="839788" y="365125"/>
            <a:ext cx="10515600" cy="1325563"/>
          </a:xfrm>
        </p:spPr>
        <p:txBody>
          <a:bodyPr/>
          <a:lstStyle/>
          <a:p>
            <a:r>
              <a:rPr lang="nl-NL"/>
              <a:t>Klik om stijl te bewerken</a:t>
            </a:r>
            <a:endParaRPr lang="en-BE"/>
          </a:p>
        </p:txBody>
      </p:sp>
      <p:sp>
        <p:nvSpPr>
          <p:cNvPr id="3" name="Tijdelijke aanduiding voor tekst 2">
            <a:extLst>
              <a:ext uri="{FF2B5EF4-FFF2-40B4-BE49-F238E27FC236}">
                <a16:creationId xmlns:a16="http://schemas.microsoft.com/office/drawing/2014/main" id="{57D96B53-4780-4F6F-8BDB-C6A877FD0B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1C213F4-DE76-4EF7-8139-00A13A11D8F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5" name="Tijdelijke aanduiding voor tekst 4">
            <a:extLst>
              <a:ext uri="{FF2B5EF4-FFF2-40B4-BE49-F238E27FC236}">
                <a16:creationId xmlns:a16="http://schemas.microsoft.com/office/drawing/2014/main" id="{FB02512D-0EE2-43A8-87F3-66979DDAB1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66B00FE-B86C-4ED5-B89B-81C06C43DBE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7" name="Tijdelijke aanduiding voor datum 6">
            <a:extLst>
              <a:ext uri="{FF2B5EF4-FFF2-40B4-BE49-F238E27FC236}">
                <a16:creationId xmlns:a16="http://schemas.microsoft.com/office/drawing/2014/main" id="{94FC62F7-2D7A-4461-99E8-88D84373C4E2}"/>
              </a:ext>
            </a:extLst>
          </p:cNvPr>
          <p:cNvSpPr>
            <a:spLocks noGrp="1"/>
          </p:cNvSpPr>
          <p:nvPr>
            <p:ph type="dt" sz="half" idx="10"/>
          </p:nvPr>
        </p:nvSpPr>
        <p:spPr/>
        <p:txBody>
          <a:bodyPr/>
          <a:lstStyle/>
          <a:p>
            <a:fld id="{68B9D6D9-F4D3-447F-ABB7-DAB79FB9F106}" type="datetimeFigureOut">
              <a:rPr lang="en-BE" smtClean="0"/>
              <a:t>15/03/2021</a:t>
            </a:fld>
            <a:endParaRPr lang="en-BE"/>
          </a:p>
        </p:txBody>
      </p:sp>
      <p:sp>
        <p:nvSpPr>
          <p:cNvPr id="8" name="Tijdelijke aanduiding voor voettekst 7">
            <a:extLst>
              <a:ext uri="{FF2B5EF4-FFF2-40B4-BE49-F238E27FC236}">
                <a16:creationId xmlns:a16="http://schemas.microsoft.com/office/drawing/2014/main" id="{79CA6E9A-6C94-4F8C-AAE3-3D4553024B96}"/>
              </a:ext>
            </a:extLst>
          </p:cNvPr>
          <p:cNvSpPr>
            <a:spLocks noGrp="1"/>
          </p:cNvSpPr>
          <p:nvPr>
            <p:ph type="ftr" sz="quarter" idx="11"/>
          </p:nvPr>
        </p:nvSpPr>
        <p:spPr/>
        <p:txBody>
          <a:bodyPr/>
          <a:lstStyle/>
          <a:p>
            <a:endParaRPr lang="en-BE"/>
          </a:p>
        </p:txBody>
      </p:sp>
      <p:sp>
        <p:nvSpPr>
          <p:cNvPr id="9" name="Tijdelijke aanduiding voor dianummer 8">
            <a:extLst>
              <a:ext uri="{FF2B5EF4-FFF2-40B4-BE49-F238E27FC236}">
                <a16:creationId xmlns:a16="http://schemas.microsoft.com/office/drawing/2014/main" id="{A55A30F1-5287-4888-A1B6-11B58670EB6B}"/>
              </a:ext>
            </a:extLst>
          </p:cNvPr>
          <p:cNvSpPr>
            <a:spLocks noGrp="1"/>
          </p:cNvSpPr>
          <p:nvPr>
            <p:ph type="sldNum" sz="quarter" idx="12"/>
          </p:nvPr>
        </p:nvSpPr>
        <p:spPr/>
        <p:txBody>
          <a:bodyPr/>
          <a:lstStyle/>
          <a:p>
            <a:fld id="{842C7D7A-50F5-4CBC-98E5-705BA44D5AC7}" type="slidenum">
              <a:rPr lang="en-BE" smtClean="0"/>
              <a:t>‹#›</a:t>
            </a:fld>
            <a:endParaRPr lang="en-BE"/>
          </a:p>
        </p:txBody>
      </p:sp>
    </p:spTree>
    <p:extLst>
      <p:ext uri="{BB962C8B-B14F-4D97-AF65-F5344CB8AC3E}">
        <p14:creationId xmlns:p14="http://schemas.microsoft.com/office/powerpoint/2010/main" val="788336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366CE1-14A6-4AB1-A299-3682C0C1B77D}"/>
              </a:ext>
            </a:extLst>
          </p:cNvPr>
          <p:cNvSpPr>
            <a:spLocks noGrp="1"/>
          </p:cNvSpPr>
          <p:nvPr>
            <p:ph type="title"/>
          </p:nvPr>
        </p:nvSpPr>
        <p:spPr/>
        <p:txBody>
          <a:bodyPr/>
          <a:lstStyle/>
          <a:p>
            <a:r>
              <a:rPr lang="nl-NL"/>
              <a:t>Klik om stijl te bewerken</a:t>
            </a:r>
            <a:endParaRPr lang="en-BE"/>
          </a:p>
        </p:txBody>
      </p:sp>
      <p:sp>
        <p:nvSpPr>
          <p:cNvPr id="3" name="Tijdelijke aanduiding voor datum 2">
            <a:extLst>
              <a:ext uri="{FF2B5EF4-FFF2-40B4-BE49-F238E27FC236}">
                <a16:creationId xmlns:a16="http://schemas.microsoft.com/office/drawing/2014/main" id="{E88634C0-4364-4DF5-82FC-CE1594B46D4C}"/>
              </a:ext>
            </a:extLst>
          </p:cNvPr>
          <p:cNvSpPr>
            <a:spLocks noGrp="1"/>
          </p:cNvSpPr>
          <p:nvPr>
            <p:ph type="dt" sz="half" idx="10"/>
          </p:nvPr>
        </p:nvSpPr>
        <p:spPr/>
        <p:txBody>
          <a:bodyPr/>
          <a:lstStyle/>
          <a:p>
            <a:fld id="{68B9D6D9-F4D3-447F-ABB7-DAB79FB9F106}" type="datetimeFigureOut">
              <a:rPr lang="en-BE" smtClean="0"/>
              <a:t>15/03/2021</a:t>
            </a:fld>
            <a:endParaRPr lang="en-BE"/>
          </a:p>
        </p:txBody>
      </p:sp>
      <p:sp>
        <p:nvSpPr>
          <p:cNvPr id="4" name="Tijdelijke aanduiding voor voettekst 3">
            <a:extLst>
              <a:ext uri="{FF2B5EF4-FFF2-40B4-BE49-F238E27FC236}">
                <a16:creationId xmlns:a16="http://schemas.microsoft.com/office/drawing/2014/main" id="{A614D3A3-E82A-4B98-B305-4785C9926703}"/>
              </a:ext>
            </a:extLst>
          </p:cNvPr>
          <p:cNvSpPr>
            <a:spLocks noGrp="1"/>
          </p:cNvSpPr>
          <p:nvPr>
            <p:ph type="ftr" sz="quarter" idx="11"/>
          </p:nvPr>
        </p:nvSpPr>
        <p:spPr/>
        <p:txBody>
          <a:bodyPr/>
          <a:lstStyle/>
          <a:p>
            <a:endParaRPr lang="en-BE"/>
          </a:p>
        </p:txBody>
      </p:sp>
      <p:sp>
        <p:nvSpPr>
          <p:cNvPr id="5" name="Tijdelijke aanduiding voor dianummer 4">
            <a:extLst>
              <a:ext uri="{FF2B5EF4-FFF2-40B4-BE49-F238E27FC236}">
                <a16:creationId xmlns:a16="http://schemas.microsoft.com/office/drawing/2014/main" id="{E3F3DE22-0619-4FA1-BAEB-D26E613CAB23}"/>
              </a:ext>
            </a:extLst>
          </p:cNvPr>
          <p:cNvSpPr>
            <a:spLocks noGrp="1"/>
          </p:cNvSpPr>
          <p:nvPr>
            <p:ph type="sldNum" sz="quarter" idx="12"/>
          </p:nvPr>
        </p:nvSpPr>
        <p:spPr/>
        <p:txBody>
          <a:bodyPr/>
          <a:lstStyle/>
          <a:p>
            <a:fld id="{842C7D7A-50F5-4CBC-98E5-705BA44D5AC7}" type="slidenum">
              <a:rPr lang="en-BE" smtClean="0"/>
              <a:t>‹#›</a:t>
            </a:fld>
            <a:endParaRPr lang="en-BE"/>
          </a:p>
        </p:txBody>
      </p:sp>
    </p:spTree>
    <p:extLst>
      <p:ext uri="{BB962C8B-B14F-4D97-AF65-F5344CB8AC3E}">
        <p14:creationId xmlns:p14="http://schemas.microsoft.com/office/powerpoint/2010/main" val="2354172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50F4743-782D-45AD-A7FE-3368E98B86C5}"/>
              </a:ext>
            </a:extLst>
          </p:cNvPr>
          <p:cNvSpPr>
            <a:spLocks noGrp="1"/>
          </p:cNvSpPr>
          <p:nvPr>
            <p:ph type="dt" sz="half" idx="10"/>
          </p:nvPr>
        </p:nvSpPr>
        <p:spPr/>
        <p:txBody>
          <a:bodyPr/>
          <a:lstStyle/>
          <a:p>
            <a:fld id="{68B9D6D9-F4D3-447F-ABB7-DAB79FB9F106}" type="datetimeFigureOut">
              <a:rPr lang="en-BE" smtClean="0"/>
              <a:t>15/03/2021</a:t>
            </a:fld>
            <a:endParaRPr lang="en-BE"/>
          </a:p>
        </p:txBody>
      </p:sp>
      <p:sp>
        <p:nvSpPr>
          <p:cNvPr id="3" name="Tijdelijke aanduiding voor voettekst 2">
            <a:extLst>
              <a:ext uri="{FF2B5EF4-FFF2-40B4-BE49-F238E27FC236}">
                <a16:creationId xmlns:a16="http://schemas.microsoft.com/office/drawing/2014/main" id="{54D63484-15EE-456A-B90E-6F6C8EB982C4}"/>
              </a:ext>
            </a:extLst>
          </p:cNvPr>
          <p:cNvSpPr>
            <a:spLocks noGrp="1"/>
          </p:cNvSpPr>
          <p:nvPr>
            <p:ph type="ftr" sz="quarter" idx="11"/>
          </p:nvPr>
        </p:nvSpPr>
        <p:spPr/>
        <p:txBody>
          <a:bodyPr/>
          <a:lstStyle/>
          <a:p>
            <a:endParaRPr lang="en-BE"/>
          </a:p>
        </p:txBody>
      </p:sp>
      <p:sp>
        <p:nvSpPr>
          <p:cNvPr id="4" name="Tijdelijke aanduiding voor dianummer 3">
            <a:extLst>
              <a:ext uri="{FF2B5EF4-FFF2-40B4-BE49-F238E27FC236}">
                <a16:creationId xmlns:a16="http://schemas.microsoft.com/office/drawing/2014/main" id="{0A488332-D683-4BFA-BF5C-38EA5542635E}"/>
              </a:ext>
            </a:extLst>
          </p:cNvPr>
          <p:cNvSpPr>
            <a:spLocks noGrp="1"/>
          </p:cNvSpPr>
          <p:nvPr>
            <p:ph type="sldNum" sz="quarter" idx="12"/>
          </p:nvPr>
        </p:nvSpPr>
        <p:spPr/>
        <p:txBody>
          <a:bodyPr/>
          <a:lstStyle/>
          <a:p>
            <a:fld id="{842C7D7A-50F5-4CBC-98E5-705BA44D5AC7}" type="slidenum">
              <a:rPr lang="en-BE" smtClean="0"/>
              <a:t>‹#›</a:t>
            </a:fld>
            <a:endParaRPr lang="en-BE"/>
          </a:p>
        </p:txBody>
      </p:sp>
    </p:spTree>
    <p:extLst>
      <p:ext uri="{BB962C8B-B14F-4D97-AF65-F5344CB8AC3E}">
        <p14:creationId xmlns:p14="http://schemas.microsoft.com/office/powerpoint/2010/main" val="1477593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B1C158-9406-45E6-953E-A6DAE3896D8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BE"/>
          </a:p>
        </p:txBody>
      </p:sp>
      <p:sp>
        <p:nvSpPr>
          <p:cNvPr id="3" name="Tijdelijke aanduiding voor inhoud 2">
            <a:extLst>
              <a:ext uri="{FF2B5EF4-FFF2-40B4-BE49-F238E27FC236}">
                <a16:creationId xmlns:a16="http://schemas.microsoft.com/office/drawing/2014/main" id="{C54A4E0A-305A-4C97-82D9-FBBC7759F7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4" name="Tijdelijke aanduiding voor tekst 3">
            <a:extLst>
              <a:ext uri="{FF2B5EF4-FFF2-40B4-BE49-F238E27FC236}">
                <a16:creationId xmlns:a16="http://schemas.microsoft.com/office/drawing/2014/main" id="{C2DDF1BA-5530-45DE-9C81-7A795BD62E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FC50335-EA65-46CB-BCA6-6D1EECDE9044}"/>
              </a:ext>
            </a:extLst>
          </p:cNvPr>
          <p:cNvSpPr>
            <a:spLocks noGrp="1"/>
          </p:cNvSpPr>
          <p:nvPr>
            <p:ph type="dt" sz="half" idx="10"/>
          </p:nvPr>
        </p:nvSpPr>
        <p:spPr/>
        <p:txBody>
          <a:bodyPr/>
          <a:lstStyle/>
          <a:p>
            <a:fld id="{68B9D6D9-F4D3-447F-ABB7-DAB79FB9F106}" type="datetimeFigureOut">
              <a:rPr lang="en-BE" smtClean="0"/>
              <a:t>15/03/2021</a:t>
            </a:fld>
            <a:endParaRPr lang="en-BE"/>
          </a:p>
        </p:txBody>
      </p:sp>
      <p:sp>
        <p:nvSpPr>
          <p:cNvPr id="6" name="Tijdelijke aanduiding voor voettekst 5">
            <a:extLst>
              <a:ext uri="{FF2B5EF4-FFF2-40B4-BE49-F238E27FC236}">
                <a16:creationId xmlns:a16="http://schemas.microsoft.com/office/drawing/2014/main" id="{9F051B84-DFE1-4915-9805-6B5D67BFAD90}"/>
              </a:ext>
            </a:extLst>
          </p:cNvPr>
          <p:cNvSpPr>
            <a:spLocks noGrp="1"/>
          </p:cNvSpPr>
          <p:nvPr>
            <p:ph type="ftr" sz="quarter" idx="11"/>
          </p:nvPr>
        </p:nvSpPr>
        <p:spPr/>
        <p:txBody>
          <a:bodyPr/>
          <a:lstStyle/>
          <a:p>
            <a:endParaRPr lang="en-BE"/>
          </a:p>
        </p:txBody>
      </p:sp>
      <p:sp>
        <p:nvSpPr>
          <p:cNvPr id="7" name="Tijdelijke aanduiding voor dianummer 6">
            <a:extLst>
              <a:ext uri="{FF2B5EF4-FFF2-40B4-BE49-F238E27FC236}">
                <a16:creationId xmlns:a16="http://schemas.microsoft.com/office/drawing/2014/main" id="{69E948B3-F34F-48C4-A91B-8C8033B9C2AD}"/>
              </a:ext>
            </a:extLst>
          </p:cNvPr>
          <p:cNvSpPr>
            <a:spLocks noGrp="1"/>
          </p:cNvSpPr>
          <p:nvPr>
            <p:ph type="sldNum" sz="quarter" idx="12"/>
          </p:nvPr>
        </p:nvSpPr>
        <p:spPr/>
        <p:txBody>
          <a:bodyPr/>
          <a:lstStyle/>
          <a:p>
            <a:fld id="{842C7D7A-50F5-4CBC-98E5-705BA44D5AC7}" type="slidenum">
              <a:rPr lang="en-BE" smtClean="0"/>
              <a:t>‹#›</a:t>
            </a:fld>
            <a:endParaRPr lang="en-BE"/>
          </a:p>
        </p:txBody>
      </p:sp>
    </p:spTree>
    <p:extLst>
      <p:ext uri="{BB962C8B-B14F-4D97-AF65-F5344CB8AC3E}">
        <p14:creationId xmlns:p14="http://schemas.microsoft.com/office/powerpoint/2010/main" val="381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7B4E95-38A8-4A8E-9069-F25E23A941B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BE"/>
          </a:p>
        </p:txBody>
      </p:sp>
      <p:sp>
        <p:nvSpPr>
          <p:cNvPr id="3" name="Tijdelijke aanduiding voor afbeelding 2">
            <a:extLst>
              <a:ext uri="{FF2B5EF4-FFF2-40B4-BE49-F238E27FC236}">
                <a16:creationId xmlns:a16="http://schemas.microsoft.com/office/drawing/2014/main" id="{CDFB5A55-7C91-48B6-9000-2CCDE8A3D1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ijdelijke aanduiding voor tekst 3">
            <a:extLst>
              <a:ext uri="{FF2B5EF4-FFF2-40B4-BE49-F238E27FC236}">
                <a16:creationId xmlns:a16="http://schemas.microsoft.com/office/drawing/2014/main" id="{E710530F-F7F8-439F-B6D2-3FE8E7589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9C0C12D-EC7F-475D-BB83-448349E55E9B}"/>
              </a:ext>
            </a:extLst>
          </p:cNvPr>
          <p:cNvSpPr>
            <a:spLocks noGrp="1"/>
          </p:cNvSpPr>
          <p:nvPr>
            <p:ph type="dt" sz="half" idx="10"/>
          </p:nvPr>
        </p:nvSpPr>
        <p:spPr/>
        <p:txBody>
          <a:bodyPr/>
          <a:lstStyle/>
          <a:p>
            <a:fld id="{68B9D6D9-F4D3-447F-ABB7-DAB79FB9F106}" type="datetimeFigureOut">
              <a:rPr lang="en-BE" smtClean="0"/>
              <a:t>15/03/2021</a:t>
            </a:fld>
            <a:endParaRPr lang="en-BE"/>
          </a:p>
        </p:txBody>
      </p:sp>
      <p:sp>
        <p:nvSpPr>
          <p:cNvPr id="6" name="Tijdelijke aanduiding voor voettekst 5">
            <a:extLst>
              <a:ext uri="{FF2B5EF4-FFF2-40B4-BE49-F238E27FC236}">
                <a16:creationId xmlns:a16="http://schemas.microsoft.com/office/drawing/2014/main" id="{A58EA520-3E7C-4CDF-AE5E-BA22192BB7D0}"/>
              </a:ext>
            </a:extLst>
          </p:cNvPr>
          <p:cNvSpPr>
            <a:spLocks noGrp="1"/>
          </p:cNvSpPr>
          <p:nvPr>
            <p:ph type="ftr" sz="quarter" idx="11"/>
          </p:nvPr>
        </p:nvSpPr>
        <p:spPr/>
        <p:txBody>
          <a:bodyPr/>
          <a:lstStyle/>
          <a:p>
            <a:endParaRPr lang="en-BE"/>
          </a:p>
        </p:txBody>
      </p:sp>
      <p:sp>
        <p:nvSpPr>
          <p:cNvPr id="7" name="Tijdelijke aanduiding voor dianummer 6">
            <a:extLst>
              <a:ext uri="{FF2B5EF4-FFF2-40B4-BE49-F238E27FC236}">
                <a16:creationId xmlns:a16="http://schemas.microsoft.com/office/drawing/2014/main" id="{3C011AF0-594E-4A87-A7A4-A398318CC886}"/>
              </a:ext>
            </a:extLst>
          </p:cNvPr>
          <p:cNvSpPr>
            <a:spLocks noGrp="1"/>
          </p:cNvSpPr>
          <p:nvPr>
            <p:ph type="sldNum" sz="quarter" idx="12"/>
          </p:nvPr>
        </p:nvSpPr>
        <p:spPr/>
        <p:txBody>
          <a:bodyPr/>
          <a:lstStyle/>
          <a:p>
            <a:fld id="{842C7D7A-50F5-4CBC-98E5-705BA44D5AC7}" type="slidenum">
              <a:rPr lang="en-BE" smtClean="0"/>
              <a:t>‹#›</a:t>
            </a:fld>
            <a:endParaRPr lang="en-BE"/>
          </a:p>
        </p:txBody>
      </p:sp>
    </p:spTree>
    <p:extLst>
      <p:ext uri="{BB962C8B-B14F-4D97-AF65-F5344CB8AC3E}">
        <p14:creationId xmlns:p14="http://schemas.microsoft.com/office/powerpoint/2010/main" val="23412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B81A3A4-203C-483A-BD56-B3DB0F5078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BE"/>
          </a:p>
        </p:txBody>
      </p:sp>
      <p:sp>
        <p:nvSpPr>
          <p:cNvPr id="3" name="Tijdelijke aanduiding voor tekst 2">
            <a:extLst>
              <a:ext uri="{FF2B5EF4-FFF2-40B4-BE49-F238E27FC236}">
                <a16:creationId xmlns:a16="http://schemas.microsoft.com/office/drawing/2014/main" id="{4D968822-19A0-456F-A244-4D5C9F2FD7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4" name="Tijdelijke aanduiding voor datum 3">
            <a:extLst>
              <a:ext uri="{FF2B5EF4-FFF2-40B4-BE49-F238E27FC236}">
                <a16:creationId xmlns:a16="http://schemas.microsoft.com/office/drawing/2014/main" id="{8D0E4879-8801-47A7-A045-9EC6C91AD7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9D6D9-F4D3-447F-ABB7-DAB79FB9F106}" type="datetimeFigureOut">
              <a:rPr lang="en-BE" smtClean="0"/>
              <a:t>15/03/2021</a:t>
            </a:fld>
            <a:endParaRPr lang="en-BE"/>
          </a:p>
        </p:txBody>
      </p:sp>
      <p:sp>
        <p:nvSpPr>
          <p:cNvPr id="5" name="Tijdelijke aanduiding voor voettekst 4">
            <a:extLst>
              <a:ext uri="{FF2B5EF4-FFF2-40B4-BE49-F238E27FC236}">
                <a16:creationId xmlns:a16="http://schemas.microsoft.com/office/drawing/2014/main" id="{E626E13D-6724-4E72-90A6-1EB4BAB136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a:p>
        </p:txBody>
      </p:sp>
      <p:sp>
        <p:nvSpPr>
          <p:cNvPr id="6" name="Tijdelijke aanduiding voor dianummer 5">
            <a:extLst>
              <a:ext uri="{FF2B5EF4-FFF2-40B4-BE49-F238E27FC236}">
                <a16:creationId xmlns:a16="http://schemas.microsoft.com/office/drawing/2014/main" id="{56941941-2994-4FAE-838C-27FFA00622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C7D7A-50F5-4CBC-98E5-705BA44D5AC7}" type="slidenum">
              <a:rPr lang="en-BE" smtClean="0"/>
              <a:t>‹#›</a:t>
            </a:fld>
            <a:endParaRPr lang="en-BE"/>
          </a:p>
        </p:txBody>
      </p:sp>
    </p:spTree>
    <p:extLst>
      <p:ext uri="{BB962C8B-B14F-4D97-AF65-F5344CB8AC3E}">
        <p14:creationId xmlns:p14="http://schemas.microsoft.com/office/powerpoint/2010/main" val="9918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np-nrp.belgium.be/home.php?lang=n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5A55B759-31A7-423C-9BC2-A8BC09FE9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6754318" cy="6858478"/>
          </a:xfrm>
          <a:custGeom>
            <a:avLst/>
            <a:gdLst>
              <a:gd name="connsiteX0" fmla="*/ 0 w 6754318"/>
              <a:gd name="connsiteY0" fmla="*/ 6858478 h 6858478"/>
              <a:gd name="connsiteX1" fmla="*/ 6754318 w 6754318"/>
              <a:gd name="connsiteY1" fmla="*/ 6858478 h 6858478"/>
              <a:gd name="connsiteX2" fmla="*/ 3577943 w 6754318"/>
              <a:gd name="connsiteY2" fmla="*/ 0 h 6858478"/>
              <a:gd name="connsiteX3" fmla="*/ 3572366 w 6754318"/>
              <a:gd name="connsiteY3" fmla="*/ 0 h 6858478"/>
              <a:gd name="connsiteX4" fmla="*/ 2506138 w 6754318"/>
              <a:gd name="connsiteY4" fmla="*/ 0 h 6858478"/>
              <a:gd name="connsiteX5" fmla="*/ 0 w 6754318"/>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4318" h="6858478">
                <a:moveTo>
                  <a:pt x="0" y="6858478"/>
                </a:moveTo>
                <a:lnTo>
                  <a:pt x="6754318" y="6858478"/>
                </a:lnTo>
                <a:lnTo>
                  <a:pt x="3577943" y="0"/>
                </a:lnTo>
                <a:lnTo>
                  <a:pt x="3572366" y="0"/>
                </a:lnTo>
                <a:lnTo>
                  <a:pt x="2506138" y="0"/>
                </a:lnTo>
                <a:lnTo>
                  <a:pt x="0"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F78796AF-79A0-47AC-BEFD-BFFC00F96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8"/>
            <a:ext cx="5953780" cy="6858478"/>
          </a:xfrm>
          <a:custGeom>
            <a:avLst/>
            <a:gdLst>
              <a:gd name="connsiteX0" fmla="*/ 0 w 5953780"/>
              <a:gd name="connsiteY0" fmla="*/ 6858478 h 6858478"/>
              <a:gd name="connsiteX1" fmla="*/ 5953780 w 5953780"/>
              <a:gd name="connsiteY1" fmla="*/ 6858478 h 6858478"/>
              <a:gd name="connsiteX2" fmla="*/ 2777405 w 5953780"/>
              <a:gd name="connsiteY2" fmla="*/ 0 h 6858478"/>
              <a:gd name="connsiteX3" fmla="*/ 2771828 w 5953780"/>
              <a:gd name="connsiteY3" fmla="*/ 0 h 6858478"/>
              <a:gd name="connsiteX4" fmla="*/ 1705600 w 5953780"/>
              <a:gd name="connsiteY4" fmla="*/ 0 h 6858478"/>
              <a:gd name="connsiteX5" fmla="*/ 0 w 5953780"/>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53780" h="6858478">
                <a:moveTo>
                  <a:pt x="0" y="6858478"/>
                </a:moveTo>
                <a:lnTo>
                  <a:pt x="5953780" y="6858478"/>
                </a:lnTo>
                <a:lnTo>
                  <a:pt x="2777405" y="0"/>
                </a:lnTo>
                <a:lnTo>
                  <a:pt x="2771828" y="0"/>
                </a:lnTo>
                <a:lnTo>
                  <a:pt x="1705600" y="0"/>
                </a:lnTo>
                <a:lnTo>
                  <a:pt x="0"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B9654615-8587-44E7-9650-752A2C249B2B}"/>
              </a:ext>
            </a:extLst>
          </p:cNvPr>
          <p:cNvSpPr>
            <a:spLocks noGrp="1"/>
          </p:cNvSpPr>
          <p:nvPr>
            <p:ph type="ctrTitle"/>
          </p:nvPr>
        </p:nvSpPr>
        <p:spPr>
          <a:xfrm>
            <a:off x="804671" y="518281"/>
            <a:ext cx="2530199" cy="1598048"/>
          </a:xfrm>
        </p:spPr>
        <p:txBody>
          <a:bodyPr anchor="b">
            <a:normAutofit/>
          </a:bodyPr>
          <a:lstStyle/>
          <a:p>
            <a:pPr algn="l"/>
            <a:r>
              <a:rPr lang="fr-BE" sz="5400" dirty="0"/>
              <a:t>2020</a:t>
            </a:r>
            <a:br>
              <a:rPr lang="fr-BE" sz="5400" dirty="0"/>
            </a:br>
            <a:r>
              <a:rPr lang="fr-BE" sz="5400" dirty="0"/>
              <a:t>Report</a:t>
            </a:r>
            <a:endParaRPr lang="en-BE" sz="5400" dirty="0"/>
          </a:p>
        </p:txBody>
      </p:sp>
      <p:pic>
        <p:nvPicPr>
          <p:cNvPr id="8" name="Picture 7">
            <a:extLst>
              <a:ext uri="{FF2B5EF4-FFF2-40B4-BE49-F238E27FC236}">
                <a16:creationId xmlns:a16="http://schemas.microsoft.com/office/drawing/2014/main" id="{132427E6-6EDE-41D3-BF38-DD0C224F9A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587752"/>
            <a:ext cx="4923295" cy="1778001"/>
          </a:xfrm>
          <a:prstGeom prst="rect">
            <a:avLst/>
          </a:prstGeom>
        </p:spPr>
      </p:pic>
      <p:sp>
        <p:nvSpPr>
          <p:cNvPr id="7" name="Titel 1">
            <a:extLst>
              <a:ext uri="{FF2B5EF4-FFF2-40B4-BE49-F238E27FC236}">
                <a16:creationId xmlns:a16="http://schemas.microsoft.com/office/drawing/2014/main" id="{EF9DE2C7-3BBE-4D75-BFAE-0AFEB4F9EBDE}"/>
              </a:ext>
            </a:extLst>
          </p:cNvPr>
          <p:cNvSpPr txBox="1">
            <a:spLocks/>
          </p:cNvSpPr>
          <p:nvPr/>
        </p:nvSpPr>
        <p:spPr>
          <a:xfrm>
            <a:off x="804673" y="2767703"/>
            <a:ext cx="2616260" cy="1598049"/>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BE" sz="3200" dirty="0"/>
              <a:t>KUL Seminar</a:t>
            </a:r>
          </a:p>
          <a:p>
            <a:pPr algn="l"/>
            <a:r>
              <a:rPr lang="fr-BE" sz="3200" dirty="0"/>
              <a:t>12 March 2021</a:t>
            </a:r>
          </a:p>
          <a:p>
            <a:pPr algn="l"/>
            <a:r>
              <a:rPr lang="fr-BE" sz="3200" dirty="0"/>
              <a:t>Chantal Kegels</a:t>
            </a:r>
            <a:endParaRPr lang="en-BE" sz="3200" dirty="0"/>
          </a:p>
        </p:txBody>
      </p:sp>
    </p:spTree>
    <p:extLst>
      <p:ext uri="{BB962C8B-B14F-4D97-AF65-F5344CB8AC3E}">
        <p14:creationId xmlns:p14="http://schemas.microsoft.com/office/powerpoint/2010/main" val="61476771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F24C34B-F92D-449F-BE06-0F5BFC6FD94E}"/>
              </a:ext>
            </a:extLst>
          </p:cNvPr>
          <p:cNvSpPr>
            <a:spLocks noGrp="1"/>
          </p:cNvSpPr>
          <p:nvPr>
            <p:ph type="ctrTitle"/>
          </p:nvPr>
        </p:nvSpPr>
        <p:spPr>
          <a:xfrm>
            <a:off x="1524000" y="2245809"/>
            <a:ext cx="9144000" cy="1564716"/>
          </a:xfrm>
        </p:spPr>
        <p:txBody>
          <a:bodyPr>
            <a:normAutofit/>
          </a:bodyPr>
          <a:lstStyle/>
          <a:p>
            <a:r>
              <a:rPr lang="nl-BE" sz="4800" dirty="0"/>
              <a:t>Situation </a:t>
            </a:r>
            <a:r>
              <a:rPr lang="nl-BE" sz="4800" dirty="0" err="1"/>
              <a:t>before</a:t>
            </a:r>
            <a:r>
              <a:rPr lang="nl-BE" sz="4800" dirty="0"/>
              <a:t> </a:t>
            </a:r>
            <a:r>
              <a:rPr lang="nl-BE" sz="4800" dirty="0" err="1"/>
              <a:t>the</a:t>
            </a:r>
            <a:r>
              <a:rPr lang="nl-BE" sz="4800" dirty="0"/>
              <a:t> COVID-19 crisis</a:t>
            </a:r>
            <a:endParaRPr lang="en-BE" sz="4800" dirty="0"/>
          </a:p>
        </p:txBody>
      </p:sp>
      <p:sp>
        <p:nvSpPr>
          <p:cNvPr id="9"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5"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2860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a16="http://schemas.microsoft.com/office/drawing/2014/main" id="{2B21C7A7-D43C-4B97-870B-EF28F005D257}"/>
              </a:ext>
            </a:extLst>
          </p:cNvPr>
          <p:cNvSpPr/>
          <p:nvPr/>
        </p:nvSpPr>
        <p:spPr>
          <a:xfrm>
            <a:off x="603060" y="3615150"/>
            <a:ext cx="3604913" cy="1708160"/>
          </a:xfrm>
          <a:prstGeom prst="rect">
            <a:avLst/>
          </a:prstGeom>
          <a:solidFill>
            <a:schemeClr val="bg1"/>
          </a:solidFill>
        </p:spPr>
        <p:txBody>
          <a:bodyPr wrap="square">
            <a:spAutoFit/>
          </a:bodyPr>
          <a:lstStyle/>
          <a:p>
            <a:r>
              <a:rPr lang="nl-NL" sz="2100" dirty="0"/>
              <a:t>1/ </a:t>
            </a:r>
            <a:r>
              <a:rPr lang="nl-BE" sz="2100" dirty="0"/>
              <a:t>General </a:t>
            </a:r>
            <a:r>
              <a:rPr lang="en-US" sz="2100" dirty="0"/>
              <a:t>slowdown in productivity growth, already before the 2008 crisis, but amplified by this crisis in Belgium</a:t>
            </a:r>
            <a:endParaRPr lang="nl-NL" sz="2100" dirty="0"/>
          </a:p>
        </p:txBody>
      </p:sp>
      <p:sp>
        <p:nvSpPr>
          <p:cNvPr id="9" name="Rectangle 8">
            <a:extLst>
              <a:ext uri="{FF2B5EF4-FFF2-40B4-BE49-F238E27FC236}">
                <a16:creationId xmlns:a16="http://schemas.microsoft.com/office/drawing/2014/main" id="{3E96D8BB-5CB9-48DB-8F62-83D5A5D28B9E}"/>
              </a:ext>
            </a:extLst>
          </p:cNvPr>
          <p:cNvSpPr/>
          <p:nvPr/>
        </p:nvSpPr>
        <p:spPr>
          <a:xfrm>
            <a:off x="4342349" y="1622584"/>
            <a:ext cx="7436366" cy="1092607"/>
          </a:xfrm>
          <a:prstGeom prst="rect">
            <a:avLst/>
          </a:prstGeom>
        </p:spPr>
        <p:txBody>
          <a:bodyPr wrap="square">
            <a:spAutoFit/>
          </a:bodyPr>
          <a:lstStyle/>
          <a:p>
            <a:pPr>
              <a:spcAft>
                <a:spcPts val="600"/>
              </a:spcAft>
            </a:pPr>
            <a:r>
              <a:rPr lang="fr-FR" sz="2000" dirty="0">
                <a:solidFill>
                  <a:srgbClr val="FF0000"/>
                </a:solidFill>
              </a:rPr>
              <a:t>Table 1 : </a:t>
            </a:r>
            <a:r>
              <a:rPr lang="en-US" sz="2000" dirty="0">
                <a:solidFill>
                  <a:srgbClr val="FF0000"/>
                </a:solidFill>
              </a:rPr>
              <a:t>Average annual growth rate of </a:t>
            </a:r>
            <a:r>
              <a:rPr lang="en-US" sz="2000" dirty="0" err="1">
                <a:solidFill>
                  <a:srgbClr val="FF0000"/>
                </a:solidFill>
              </a:rPr>
              <a:t>labour</a:t>
            </a:r>
            <a:r>
              <a:rPr lang="en-US" sz="2000" dirty="0">
                <a:solidFill>
                  <a:srgbClr val="FF0000"/>
                </a:solidFill>
              </a:rPr>
              <a:t> productivity per hour, total economy</a:t>
            </a:r>
            <a:endParaRPr lang="fr-FR" sz="2000" dirty="0">
              <a:solidFill>
                <a:srgbClr val="FF0000"/>
              </a:solidFill>
            </a:endParaRPr>
          </a:p>
          <a:p>
            <a:pPr>
              <a:spcAft>
                <a:spcPts val="600"/>
              </a:spcAft>
            </a:pPr>
            <a:r>
              <a:rPr lang="fr-FR" sz="2000" dirty="0"/>
              <a:t>In %</a:t>
            </a:r>
          </a:p>
        </p:txBody>
      </p:sp>
      <p:sp>
        <p:nvSpPr>
          <p:cNvPr id="11" name="Rectangle 10">
            <a:extLst>
              <a:ext uri="{FF2B5EF4-FFF2-40B4-BE49-F238E27FC236}">
                <a16:creationId xmlns:a16="http://schemas.microsoft.com/office/drawing/2014/main" id="{D15F289A-71FE-42CB-82A5-F4E9B196ECA0}"/>
              </a:ext>
            </a:extLst>
          </p:cNvPr>
          <p:cNvSpPr/>
          <p:nvPr/>
        </p:nvSpPr>
        <p:spPr>
          <a:xfrm>
            <a:off x="4342349" y="6332441"/>
            <a:ext cx="6096000" cy="369332"/>
          </a:xfrm>
          <a:prstGeom prst="rect">
            <a:avLst/>
          </a:prstGeom>
        </p:spPr>
        <p:txBody>
          <a:bodyPr>
            <a:spAutoFit/>
          </a:bodyPr>
          <a:lstStyle/>
          <a:p>
            <a:pPr>
              <a:spcAft>
                <a:spcPts val="600"/>
              </a:spcAft>
            </a:pPr>
            <a:r>
              <a:rPr lang="fr-FR" dirty="0"/>
              <a:t>Source: Eurostat, National </a:t>
            </a:r>
            <a:r>
              <a:rPr lang="fr-FR" dirty="0" err="1"/>
              <a:t>Accounts</a:t>
            </a:r>
            <a:r>
              <a:rPr lang="fr-FR" dirty="0"/>
              <a:t> Institute,</a:t>
            </a:r>
            <a:r>
              <a:rPr lang="en-BE" dirty="0"/>
              <a:t> </a:t>
            </a:r>
            <a:r>
              <a:rPr lang="fr-FR" dirty="0" err="1"/>
              <a:t>October</a:t>
            </a:r>
            <a:r>
              <a:rPr lang="fr-FR" dirty="0"/>
              <a:t> 2020.</a:t>
            </a:r>
            <a:endParaRPr lang="en-BE" dirty="0"/>
          </a:p>
        </p:txBody>
      </p:sp>
      <p:graphicFrame>
        <p:nvGraphicFramePr>
          <p:cNvPr id="13" name="Content Placeholder 12">
            <a:extLst>
              <a:ext uri="{FF2B5EF4-FFF2-40B4-BE49-F238E27FC236}">
                <a16:creationId xmlns:a16="http://schemas.microsoft.com/office/drawing/2014/main" id="{08C2D16A-46CF-47D8-A54F-2C7E284F202D}"/>
              </a:ext>
            </a:extLst>
          </p:cNvPr>
          <p:cNvGraphicFramePr>
            <a:graphicFrameLocks noGrp="1"/>
          </p:cNvGraphicFramePr>
          <p:nvPr>
            <p:ph idx="1"/>
            <p:extLst>
              <p:ext uri="{D42A27DB-BD31-4B8C-83A1-F6EECF244321}">
                <p14:modId xmlns:p14="http://schemas.microsoft.com/office/powerpoint/2010/main" val="3565668312"/>
              </p:ext>
            </p:extLst>
          </p:nvPr>
        </p:nvGraphicFramePr>
        <p:xfrm>
          <a:off x="4438601" y="2687026"/>
          <a:ext cx="7247022" cy="3489188"/>
        </p:xfrm>
        <a:graphic>
          <a:graphicData uri="http://schemas.openxmlformats.org/drawingml/2006/table">
            <a:tbl>
              <a:tblPr firstRow="1" firstCol="1" bandRow="1">
                <a:tableStyleId>{7E9639D4-E3E2-4D34-9284-5A2195B3D0D7}</a:tableStyleId>
              </a:tblPr>
              <a:tblGrid>
                <a:gridCol w="1811555">
                  <a:extLst>
                    <a:ext uri="{9D8B030D-6E8A-4147-A177-3AD203B41FA5}">
                      <a16:colId xmlns:a16="http://schemas.microsoft.com/office/drawing/2014/main" val="3889912241"/>
                    </a:ext>
                  </a:extLst>
                </a:gridCol>
                <a:gridCol w="1811555">
                  <a:extLst>
                    <a:ext uri="{9D8B030D-6E8A-4147-A177-3AD203B41FA5}">
                      <a16:colId xmlns:a16="http://schemas.microsoft.com/office/drawing/2014/main" val="2281628283"/>
                    </a:ext>
                  </a:extLst>
                </a:gridCol>
                <a:gridCol w="1812357">
                  <a:extLst>
                    <a:ext uri="{9D8B030D-6E8A-4147-A177-3AD203B41FA5}">
                      <a16:colId xmlns:a16="http://schemas.microsoft.com/office/drawing/2014/main" val="1767111155"/>
                    </a:ext>
                  </a:extLst>
                </a:gridCol>
                <a:gridCol w="1811555">
                  <a:extLst>
                    <a:ext uri="{9D8B030D-6E8A-4147-A177-3AD203B41FA5}">
                      <a16:colId xmlns:a16="http://schemas.microsoft.com/office/drawing/2014/main" val="514499624"/>
                    </a:ext>
                  </a:extLst>
                </a:gridCol>
              </a:tblGrid>
              <a:tr h="316589">
                <a:tc>
                  <a:txBody>
                    <a:bodyPr/>
                    <a:lstStyle/>
                    <a:p>
                      <a:pPr algn="ctr">
                        <a:lnSpc>
                          <a:spcPts val="1000"/>
                        </a:lnSpc>
                        <a:spcAft>
                          <a:spcPts val="0"/>
                        </a:spcAft>
                      </a:pPr>
                      <a:r>
                        <a:rPr lang="fr-BE" sz="1800" dirty="0">
                          <a:solidFill>
                            <a:sysClr val="windowText" lastClr="000000"/>
                          </a:solidFill>
                          <a:effectLst/>
                        </a:rPr>
                        <a:t> </a:t>
                      </a:r>
                      <a:endParaRPr lang="en-BE" sz="1800"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rgbClr val="FFC000"/>
                    </a:solidFill>
                  </a:tcPr>
                </a:tc>
                <a:tc>
                  <a:txBody>
                    <a:bodyPr/>
                    <a:lstStyle/>
                    <a:p>
                      <a:pPr algn="ctr">
                        <a:lnSpc>
                          <a:spcPts val="1000"/>
                        </a:lnSpc>
                        <a:spcAft>
                          <a:spcPts val="0"/>
                        </a:spcAft>
                      </a:pPr>
                      <a:r>
                        <a:rPr lang="fr-BE" sz="1800" dirty="0">
                          <a:solidFill>
                            <a:sysClr val="windowText" lastClr="000000"/>
                          </a:solidFill>
                          <a:effectLst/>
                        </a:rPr>
                        <a:t>2000-2018</a:t>
                      </a:r>
                      <a:endParaRPr lang="en-BE" sz="1800"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rgbClr val="FFC000"/>
                    </a:solidFill>
                  </a:tcPr>
                </a:tc>
                <a:tc>
                  <a:txBody>
                    <a:bodyPr/>
                    <a:lstStyle/>
                    <a:p>
                      <a:pPr algn="ctr">
                        <a:lnSpc>
                          <a:spcPts val="1000"/>
                        </a:lnSpc>
                        <a:spcAft>
                          <a:spcPts val="0"/>
                        </a:spcAft>
                      </a:pPr>
                      <a:r>
                        <a:rPr lang="fr-BE" sz="1800" dirty="0">
                          <a:solidFill>
                            <a:sysClr val="windowText" lastClr="000000"/>
                          </a:solidFill>
                          <a:effectLst/>
                        </a:rPr>
                        <a:t>2000-2007</a:t>
                      </a:r>
                      <a:endParaRPr lang="en-BE" sz="1800"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rgbClr val="FFC000"/>
                    </a:solidFill>
                  </a:tcPr>
                </a:tc>
                <a:tc>
                  <a:txBody>
                    <a:bodyPr/>
                    <a:lstStyle/>
                    <a:p>
                      <a:pPr algn="ctr">
                        <a:lnSpc>
                          <a:spcPts val="1000"/>
                        </a:lnSpc>
                        <a:spcAft>
                          <a:spcPts val="0"/>
                        </a:spcAft>
                      </a:pPr>
                      <a:r>
                        <a:rPr lang="fr-BE" sz="1800" dirty="0">
                          <a:solidFill>
                            <a:sysClr val="windowText" lastClr="000000"/>
                          </a:solidFill>
                          <a:effectLst/>
                        </a:rPr>
                        <a:t>2012-2018</a:t>
                      </a:r>
                      <a:endParaRPr lang="en-BE" sz="1800"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rgbClr val="FFC000"/>
                    </a:solidFill>
                  </a:tcPr>
                </a:tc>
                <a:extLst>
                  <a:ext uri="{0D108BD9-81ED-4DB2-BD59-A6C34878D82A}">
                    <a16:rowId xmlns:a16="http://schemas.microsoft.com/office/drawing/2014/main" val="1976039187"/>
                  </a:ext>
                </a:extLst>
              </a:tr>
              <a:tr h="352511">
                <a:tc>
                  <a:txBody>
                    <a:bodyPr/>
                    <a:lstStyle/>
                    <a:p>
                      <a:pPr>
                        <a:lnSpc>
                          <a:spcPts val="1200"/>
                        </a:lnSpc>
                        <a:spcAft>
                          <a:spcPts val="0"/>
                        </a:spcAft>
                      </a:pPr>
                      <a:r>
                        <a:rPr lang="fr-BE" sz="1800" dirty="0" err="1">
                          <a:effectLst/>
                          <a:latin typeface="+mn-lt"/>
                          <a:ea typeface="Times New Roman" panose="02020603050405020304" pitchFamily="18" charset="0"/>
                          <a:cs typeface="Times New Roman" panose="02020603050405020304" pitchFamily="18" charset="0"/>
                        </a:rPr>
                        <a:t>European</a:t>
                      </a:r>
                      <a:r>
                        <a:rPr lang="fr-BE" sz="1800" dirty="0">
                          <a:effectLst/>
                          <a:latin typeface="+mn-lt"/>
                          <a:ea typeface="Times New Roman" panose="02020603050405020304" pitchFamily="18" charset="0"/>
                          <a:cs typeface="Times New Roman" panose="02020603050405020304" pitchFamily="18" charset="0"/>
                        </a:rPr>
                        <a:t> Union</a:t>
                      </a:r>
                      <a:endParaRPr lang="en-BE" sz="1800" dirty="0">
                        <a:effectLst/>
                        <a:latin typeface="+mn-lt"/>
                        <a:ea typeface="Times New Roman" panose="02020603050405020304" pitchFamily="18" charset="0"/>
                        <a:cs typeface="Times New Roman" panose="02020603050405020304" pitchFamily="18"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1,2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1,6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1,0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extLst>
                  <a:ext uri="{0D108BD9-81ED-4DB2-BD59-A6C34878D82A}">
                    <a16:rowId xmlns:a16="http://schemas.microsoft.com/office/drawing/2014/main" val="3127909997"/>
                  </a:ext>
                </a:extLst>
              </a:tr>
              <a:tr h="352511">
                <a:tc>
                  <a:txBody>
                    <a:bodyPr/>
                    <a:lstStyle/>
                    <a:p>
                      <a:pPr>
                        <a:lnSpc>
                          <a:spcPts val="1200"/>
                        </a:lnSpc>
                        <a:spcAft>
                          <a:spcPts val="0"/>
                        </a:spcAft>
                      </a:pPr>
                      <a:r>
                        <a:rPr lang="fr-BE" sz="1800" dirty="0">
                          <a:effectLst/>
                        </a:rPr>
                        <a:t>Euro zone</a:t>
                      </a:r>
                      <a:endParaRPr lang="en-BE"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dirty="0">
                          <a:effectLst/>
                        </a:rPr>
                        <a:t>0,6</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0,7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0,6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extLst>
                  <a:ext uri="{0D108BD9-81ED-4DB2-BD59-A6C34878D82A}">
                    <a16:rowId xmlns:a16="http://schemas.microsoft.com/office/drawing/2014/main" val="339320537"/>
                  </a:ext>
                </a:extLst>
              </a:tr>
              <a:tr h="352511">
                <a:tc>
                  <a:txBody>
                    <a:bodyPr/>
                    <a:lstStyle/>
                    <a:p>
                      <a:pPr>
                        <a:lnSpc>
                          <a:spcPts val="1200"/>
                        </a:lnSpc>
                        <a:spcAft>
                          <a:spcPts val="0"/>
                        </a:spcAft>
                      </a:pPr>
                      <a:r>
                        <a:rPr lang="fr-BE" sz="1800" dirty="0" err="1">
                          <a:effectLst/>
                        </a:rPr>
                        <a:t>Belgium</a:t>
                      </a:r>
                      <a:endParaRPr lang="en-BE"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dirty="0">
                          <a:effectLst/>
                        </a:rPr>
                        <a:t>0,8</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accent4">
                        <a:lumMod val="40000"/>
                        <a:lumOff val="60000"/>
                      </a:schemeClr>
                    </a:solidFill>
                  </a:tcPr>
                </a:tc>
                <a:tc>
                  <a:txBody>
                    <a:bodyPr/>
                    <a:lstStyle/>
                    <a:p>
                      <a:pPr algn="ctr">
                        <a:lnSpc>
                          <a:spcPts val="1200"/>
                        </a:lnSpc>
                        <a:spcAft>
                          <a:spcPts val="0"/>
                        </a:spcAft>
                        <a:tabLst>
                          <a:tab pos="313690" algn="dec"/>
                        </a:tabLst>
                      </a:pPr>
                      <a:r>
                        <a:rPr lang="nl-BE" sz="1800" dirty="0">
                          <a:effectLst/>
                        </a:rPr>
                        <a:t>1,3</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accent4">
                        <a:lumMod val="40000"/>
                        <a:lumOff val="60000"/>
                      </a:schemeClr>
                    </a:solidFill>
                  </a:tcPr>
                </a:tc>
                <a:tc>
                  <a:txBody>
                    <a:bodyPr/>
                    <a:lstStyle/>
                    <a:p>
                      <a:pPr algn="ctr">
                        <a:lnSpc>
                          <a:spcPts val="1200"/>
                        </a:lnSpc>
                        <a:spcAft>
                          <a:spcPts val="0"/>
                        </a:spcAft>
                        <a:tabLst>
                          <a:tab pos="313690" algn="dec"/>
                        </a:tabLst>
                      </a:pPr>
                      <a:r>
                        <a:rPr lang="nl-BE" sz="1800" dirty="0">
                          <a:effectLst/>
                        </a:rPr>
                        <a:t>0,6</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accent4">
                        <a:lumMod val="40000"/>
                        <a:lumOff val="60000"/>
                      </a:schemeClr>
                    </a:solidFill>
                  </a:tcPr>
                </a:tc>
                <a:extLst>
                  <a:ext uri="{0D108BD9-81ED-4DB2-BD59-A6C34878D82A}">
                    <a16:rowId xmlns:a16="http://schemas.microsoft.com/office/drawing/2014/main" val="3750525088"/>
                  </a:ext>
                </a:extLst>
              </a:tr>
              <a:tr h="352511">
                <a:tc>
                  <a:txBody>
                    <a:bodyPr/>
                    <a:lstStyle/>
                    <a:p>
                      <a:pPr>
                        <a:lnSpc>
                          <a:spcPts val="1200"/>
                        </a:lnSpc>
                        <a:spcAft>
                          <a:spcPts val="0"/>
                        </a:spcAft>
                      </a:pPr>
                      <a:r>
                        <a:rPr lang="fr-BE" sz="1800" dirty="0">
                          <a:effectLst/>
                        </a:rPr>
                        <a:t>Germany</a:t>
                      </a:r>
                      <a:endParaRPr lang="en-BE"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1,0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1,6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0,9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extLst>
                  <a:ext uri="{0D108BD9-81ED-4DB2-BD59-A6C34878D82A}">
                    <a16:rowId xmlns:a16="http://schemas.microsoft.com/office/drawing/2014/main" val="1822198266"/>
                  </a:ext>
                </a:extLst>
              </a:tr>
              <a:tr h="352511">
                <a:tc>
                  <a:txBody>
                    <a:bodyPr/>
                    <a:lstStyle/>
                    <a:p>
                      <a:pPr>
                        <a:lnSpc>
                          <a:spcPts val="1200"/>
                        </a:lnSpc>
                        <a:spcAft>
                          <a:spcPts val="0"/>
                        </a:spcAft>
                      </a:pPr>
                      <a:r>
                        <a:rPr lang="fr-BE" sz="1800" dirty="0">
                          <a:effectLst/>
                        </a:rPr>
                        <a:t>France</a:t>
                      </a:r>
                      <a:endParaRPr lang="en-BE"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1,0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1,3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1,2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extLst>
                  <a:ext uri="{0D108BD9-81ED-4DB2-BD59-A6C34878D82A}">
                    <a16:rowId xmlns:a16="http://schemas.microsoft.com/office/drawing/2014/main" val="3860000527"/>
                  </a:ext>
                </a:extLst>
              </a:tr>
              <a:tr h="352511">
                <a:tc>
                  <a:txBody>
                    <a:bodyPr/>
                    <a:lstStyle/>
                    <a:p>
                      <a:pPr>
                        <a:lnSpc>
                          <a:spcPts val="1200"/>
                        </a:lnSpc>
                        <a:spcAft>
                          <a:spcPts val="0"/>
                        </a:spcAft>
                      </a:pPr>
                      <a:r>
                        <a:rPr lang="fr-BE" sz="1800" dirty="0" err="1">
                          <a:effectLst/>
                        </a:rPr>
                        <a:t>Italy</a:t>
                      </a:r>
                      <a:endParaRPr lang="en-BE"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extLst>
                  <a:ext uri="{0D108BD9-81ED-4DB2-BD59-A6C34878D82A}">
                    <a16:rowId xmlns:a16="http://schemas.microsoft.com/office/drawing/2014/main" val="2860217286"/>
                  </a:ext>
                </a:extLst>
              </a:tr>
              <a:tr h="352511">
                <a:tc>
                  <a:txBody>
                    <a:bodyPr/>
                    <a:lstStyle/>
                    <a:p>
                      <a:pPr>
                        <a:lnSpc>
                          <a:spcPts val="1200"/>
                        </a:lnSpc>
                        <a:spcAft>
                          <a:spcPts val="0"/>
                        </a:spcAft>
                      </a:pPr>
                      <a:r>
                        <a:rPr lang="fr-BE" sz="1800" dirty="0" err="1">
                          <a:effectLst/>
                        </a:rPr>
                        <a:t>Netherlands</a:t>
                      </a:r>
                      <a:endParaRPr lang="en-BE"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0,8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1,4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0,5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extLst>
                  <a:ext uri="{0D108BD9-81ED-4DB2-BD59-A6C34878D82A}">
                    <a16:rowId xmlns:a16="http://schemas.microsoft.com/office/drawing/2014/main" val="2090127108"/>
                  </a:ext>
                </a:extLst>
              </a:tr>
              <a:tr h="352511">
                <a:tc>
                  <a:txBody>
                    <a:bodyPr/>
                    <a:lstStyle/>
                    <a:p>
                      <a:pPr>
                        <a:lnSpc>
                          <a:spcPts val="1200"/>
                        </a:lnSpc>
                        <a:spcAft>
                          <a:spcPts val="0"/>
                        </a:spcAft>
                      </a:pPr>
                      <a:r>
                        <a:rPr lang="fr-BE" sz="1800" dirty="0" err="1">
                          <a:effectLst/>
                        </a:rPr>
                        <a:t>Finland</a:t>
                      </a:r>
                      <a:endParaRPr lang="en-BE"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0,9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2,1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0,8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extLst>
                  <a:ext uri="{0D108BD9-81ED-4DB2-BD59-A6C34878D82A}">
                    <a16:rowId xmlns:a16="http://schemas.microsoft.com/office/drawing/2014/main" val="1180595364"/>
                  </a:ext>
                </a:extLst>
              </a:tr>
              <a:tr h="352511">
                <a:tc>
                  <a:txBody>
                    <a:bodyPr/>
                    <a:lstStyle/>
                    <a:p>
                      <a:pPr>
                        <a:lnSpc>
                          <a:spcPts val="1200"/>
                        </a:lnSpc>
                        <a:spcAft>
                          <a:spcPts val="0"/>
                        </a:spcAft>
                      </a:pPr>
                      <a:r>
                        <a:rPr lang="fr-BE" sz="1800" dirty="0">
                          <a:effectLst/>
                        </a:rPr>
                        <a:t>United </a:t>
                      </a:r>
                      <a:r>
                        <a:rPr lang="fr-BE" sz="1800" dirty="0" err="1">
                          <a:effectLst/>
                        </a:rPr>
                        <a:t>Kingdom</a:t>
                      </a:r>
                      <a:endParaRPr lang="en-BE"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1,0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a:effectLst/>
                        </a:rPr>
                        <a:t>2,1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tc>
                  <a:txBody>
                    <a:bodyPr/>
                    <a:lstStyle/>
                    <a:p>
                      <a:pPr algn="ctr">
                        <a:lnSpc>
                          <a:spcPts val="1200"/>
                        </a:lnSpc>
                        <a:spcAft>
                          <a:spcPts val="0"/>
                        </a:spcAft>
                        <a:tabLst>
                          <a:tab pos="313690" algn="dec"/>
                        </a:tabLst>
                      </a:pPr>
                      <a:r>
                        <a:rPr lang="nl-BE" sz="1800" dirty="0">
                          <a:effectLst/>
                        </a:rPr>
                        <a:t>0,5</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solidFill>
                      <a:schemeClr val="bg1"/>
                    </a:solidFill>
                  </a:tcPr>
                </a:tc>
                <a:extLst>
                  <a:ext uri="{0D108BD9-81ED-4DB2-BD59-A6C34878D82A}">
                    <a16:rowId xmlns:a16="http://schemas.microsoft.com/office/drawing/2014/main" val="4059031526"/>
                  </a:ext>
                </a:extLst>
              </a:tr>
            </a:tbl>
          </a:graphicData>
        </a:graphic>
      </p:graphicFrame>
    </p:spTree>
    <p:extLst>
      <p:ext uri="{BB962C8B-B14F-4D97-AF65-F5344CB8AC3E}">
        <p14:creationId xmlns:p14="http://schemas.microsoft.com/office/powerpoint/2010/main" val="687119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3E96D8BB-5CB9-48DB-8F62-83D5A5D28B9E}"/>
              </a:ext>
            </a:extLst>
          </p:cNvPr>
          <p:cNvSpPr/>
          <p:nvPr/>
        </p:nvSpPr>
        <p:spPr>
          <a:xfrm>
            <a:off x="3535525" y="1691639"/>
            <a:ext cx="7436366" cy="938719"/>
          </a:xfrm>
          <a:prstGeom prst="rect">
            <a:avLst/>
          </a:prstGeom>
        </p:spPr>
        <p:txBody>
          <a:bodyPr wrap="square">
            <a:spAutoFit/>
          </a:bodyPr>
          <a:lstStyle/>
          <a:p>
            <a:pPr marL="629920" indent="-629920">
              <a:spcBef>
                <a:spcPts val="1800"/>
              </a:spcBef>
            </a:pPr>
            <a:r>
              <a:rPr lang="en-GB" sz="2000" dirty="0">
                <a:solidFill>
                  <a:srgbClr val="FF0000"/>
                </a:solidFill>
              </a:rPr>
              <a:t>Graph 1: Evolution of labour productivity</a:t>
            </a:r>
            <a:endParaRPr lang="fr-BE" sz="2000" dirty="0">
              <a:solidFill>
                <a:srgbClr val="FF0000"/>
              </a:solidFill>
            </a:endParaRPr>
          </a:p>
          <a:p>
            <a:pPr marL="629920" indent="-629920">
              <a:spcBef>
                <a:spcPts val="1800"/>
              </a:spcBef>
            </a:pPr>
            <a:r>
              <a:rPr lang="en-GB" sz="2000" dirty="0"/>
              <a:t>Index, 2012=100</a:t>
            </a:r>
            <a:endParaRPr lang="fr-BE" sz="2000" dirty="0"/>
          </a:p>
        </p:txBody>
      </p:sp>
      <p:sp>
        <p:nvSpPr>
          <p:cNvPr id="11" name="Rectangle 10">
            <a:extLst>
              <a:ext uri="{FF2B5EF4-FFF2-40B4-BE49-F238E27FC236}">
                <a16:creationId xmlns:a16="http://schemas.microsoft.com/office/drawing/2014/main" id="{D15F289A-71FE-42CB-82A5-F4E9B196ECA0}"/>
              </a:ext>
            </a:extLst>
          </p:cNvPr>
          <p:cNvSpPr/>
          <p:nvPr/>
        </p:nvSpPr>
        <p:spPr>
          <a:xfrm>
            <a:off x="4342349" y="6332441"/>
            <a:ext cx="6096000" cy="369332"/>
          </a:xfrm>
          <a:prstGeom prst="rect">
            <a:avLst/>
          </a:prstGeom>
        </p:spPr>
        <p:txBody>
          <a:bodyPr>
            <a:spAutoFit/>
          </a:bodyPr>
          <a:lstStyle/>
          <a:p>
            <a:pPr>
              <a:spcAft>
                <a:spcPts val="600"/>
              </a:spcAft>
            </a:pPr>
            <a:r>
              <a:rPr lang="fr-FR" dirty="0"/>
              <a:t>Source: Eurostat, National </a:t>
            </a:r>
            <a:r>
              <a:rPr lang="fr-FR" dirty="0" err="1"/>
              <a:t>Accounts</a:t>
            </a:r>
            <a:r>
              <a:rPr lang="fr-FR" dirty="0"/>
              <a:t> Institute,</a:t>
            </a:r>
            <a:r>
              <a:rPr lang="en-BE" dirty="0"/>
              <a:t> </a:t>
            </a:r>
            <a:r>
              <a:rPr lang="fr-FR" dirty="0" err="1"/>
              <a:t>October</a:t>
            </a:r>
            <a:r>
              <a:rPr lang="fr-FR" dirty="0"/>
              <a:t> 2020.</a:t>
            </a:r>
            <a:endParaRPr lang="en-BE" dirty="0"/>
          </a:p>
        </p:txBody>
      </p:sp>
      <p:graphicFrame>
        <p:nvGraphicFramePr>
          <p:cNvPr id="14" name="Grafiek 3">
            <a:extLst>
              <a:ext uri="{FF2B5EF4-FFF2-40B4-BE49-F238E27FC236}">
                <a16:creationId xmlns:a16="http://schemas.microsoft.com/office/drawing/2014/main" id="{0A7C1158-5375-40AE-9EC0-56EF28C3FDD5}"/>
              </a:ext>
            </a:extLst>
          </p:cNvPr>
          <p:cNvGraphicFramePr>
            <a:graphicFrameLocks noGrp="1"/>
          </p:cNvGraphicFramePr>
          <p:nvPr>
            <p:ph idx="1"/>
            <p:extLst>
              <p:ext uri="{D42A27DB-BD31-4B8C-83A1-F6EECF244321}">
                <p14:modId xmlns:p14="http://schemas.microsoft.com/office/powerpoint/2010/main" val="796825731"/>
              </p:ext>
            </p:extLst>
          </p:nvPr>
        </p:nvGraphicFramePr>
        <p:xfrm>
          <a:off x="3453205" y="2560319"/>
          <a:ext cx="7900594" cy="36166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6769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a16="http://schemas.microsoft.com/office/drawing/2014/main" id="{2B21C7A7-D43C-4B97-870B-EF28F005D257}"/>
              </a:ext>
            </a:extLst>
          </p:cNvPr>
          <p:cNvSpPr/>
          <p:nvPr/>
        </p:nvSpPr>
        <p:spPr>
          <a:xfrm>
            <a:off x="145926" y="2080388"/>
            <a:ext cx="3750761" cy="3970318"/>
          </a:xfrm>
          <a:prstGeom prst="rect">
            <a:avLst/>
          </a:prstGeom>
          <a:solidFill>
            <a:schemeClr val="bg1"/>
          </a:solidFill>
        </p:spPr>
        <p:txBody>
          <a:bodyPr wrap="square">
            <a:spAutoFit/>
          </a:bodyPr>
          <a:lstStyle/>
          <a:p>
            <a:r>
              <a:rPr lang="nl-NL" sz="2100" dirty="0"/>
              <a:t>2/ S</a:t>
            </a:r>
            <a:r>
              <a:rPr lang="en-US" sz="2100" dirty="0"/>
              <a:t>lowdown in each of the 3 main groups of activities in Belgium, manufacturing, market services and non-market services, but particularly pronounced for manufacturing</a:t>
            </a:r>
            <a:endParaRPr lang="nl-NL" sz="2100" dirty="0"/>
          </a:p>
          <a:p>
            <a:endParaRPr lang="en-BE" sz="2100" dirty="0"/>
          </a:p>
          <a:p>
            <a:r>
              <a:rPr lang="nl-NL" sz="2100" dirty="0"/>
              <a:t>3/ </a:t>
            </a:r>
            <a:r>
              <a:rPr lang="en-US" sz="2100" dirty="0"/>
              <a:t>In Belgium, as in France and the Netherlands, contribution of market services to productivity growth larger than the contribution of manufacturing.</a:t>
            </a:r>
          </a:p>
        </p:txBody>
      </p:sp>
      <p:sp>
        <p:nvSpPr>
          <p:cNvPr id="14" name="Rectangle 13">
            <a:extLst>
              <a:ext uri="{FF2B5EF4-FFF2-40B4-BE49-F238E27FC236}">
                <a16:creationId xmlns:a16="http://schemas.microsoft.com/office/drawing/2014/main" id="{DE413E5A-A3C7-45E9-86A6-2B1748BA1F44}"/>
              </a:ext>
            </a:extLst>
          </p:cNvPr>
          <p:cNvSpPr/>
          <p:nvPr/>
        </p:nvSpPr>
        <p:spPr>
          <a:xfrm>
            <a:off x="4042611" y="647956"/>
            <a:ext cx="7762316" cy="1000274"/>
          </a:xfrm>
          <a:prstGeom prst="rect">
            <a:avLst/>
          </a:prstGeom>
        </p:spPr>
        <p:txBody>
          <a:bodyPr wrap="square">
            <a:spAutoFit/>
          </a:bodyPr>
          <a:lstStyle/>
          <a:p>
            <a:pPr>
              <a:spcAft>
                <a:spcPts val="600"/>
              </a:spcAft>
            </a:pPr>
            <a:r>
              <a:rPr lang="fr-FR" dirty="0">
                <a:solidFill>
                  <a:srgbClr val="FF0000"/>
                </a:solidFill>
              </a:rPr>
              <a:t>Table </a:t>
            </a:r>
            <a:r>
              <a:rPr lang="en-BE" dirty="0">
                <a:solidFill>
                  <a:srgbClr val="FF0000"/>
                </a:solidFill>
              </a:rPr>
              <a:t>2</a:t>
            </a:r>
            <a:r>
              <a:rPr lang="fr-FR" dirty="0">
                <a:solidFill>
                  <a:srgbClr val="FF0000"/>
                </a:solidFill>
              </a:rPr>
              <a:t>: </a:t>
            </a:r>
            <a:r>
              <a:rPr lang="en-US" dirty="0">
                <a:solidFill>
                  <a:srgbClr val="FF0000"/>
                </a:solidFill>
              </a:rPr>
              <a:t>Contribution to the average annual growth rate of </a:t>
            </a:r>
            <a:r>
              <a:rPr lang="en-US" dirty="0" err="1">
                <a:solidFill>
                  <a:srgbClr val="FF0000"/>
                </a:solidFill>
              </a:rPr>
              <a:t>labour</a:t>
            </a:r>
            <a:r>
              <a:rPr lang="en-US" dirty="0">
                <a:solidFill>
                  <a:srgbClr val="FF0000"/>
                </a:solidFill>
              </a:rPr>
              <a:t> productivity per hour of the total economy</a:t>
            </a:r>
          </a:p>
          <a:p>
            <a:pPr>
              <a:spcAft>
                <a:spcPts val="600"/>
              </a:spcAft>
            </a:pPr>
            <a:r>
              <a:rPr lang="fr-FR" dirty="0"/>
              <a:t>In percentage point</a:t>
            </a:r>
          </a:p>
        </p:txBody>
      </p:sp>
      <p:graphicFrame>
        <p:nvGraphicFramePr>
          <p:cNvPr id="5" name="Content Placeholder 4">
            <a:extLst>
              <a:ext uri="{FF2B5EF4-FFF2-40B4-BE49-F238E27FC236}">
                <a16:creationId xmlns:a16="http://schemas.microsoft.com/office/drawing/2014/main" id="{696EF81F-85A8-407E-B320-A53C6B930139}"/>
              </a:ext>
            </a:extLst>
          </p:cNvPr>
          <p:cNvGraphicFramePr>
            <a:graphicFrameLocks noGrp="1"/>
          </p:cNvGraphicFramePr>
          <p:nvPr>
            <p:ph idx="1"/>
            <p:extLst>
              <p:ext uri="{D42A27DB-BD31-4B8C-83A1-F6EECF244321}">
                <p14:modId xmlns:p14="http://schemas.microsoft.com/office/powerpoint/2010/main" val="3420503293"/>
              </p:ext>
            </p:extLst>
          </p:nvPr>
        </p:nvGraphicFramePr>
        <p:xfrm>
          <a:off x="4042611" y="1691639"/>
          <a:ext cx="7954823" cy="4359067"/>
        </p:xfrm>
        <a:graphic>
          <a:graphicData uri="http://schemas.openxmlformats.org/drawingml/2006/table">
            <a:tbl>
              <a:tblPr firstRow="1" firstCol="1" bandRow="1">
                <a:tableStyleId>{073A0DAA-6AF3-43AB-8588-CEC1D06C72B9}</a:tableStyleId>
              </a:tblPr>
              <a:tblGrid>
                <a:gridCol w="634693">
                  <a:extLst>
                    <a:ext uri="{9D8B030D-6E8A-4147-A177-3AD203B41FA5}">
                      <a16:colId xmlns:a16="http://schemas.microsoft.com/office/drawing/2014/main" val="1066182272"/>
                    </a:ext>
                  </a:extLst>
                </a:gridCol>
                <a:gridCol w="731660">
                  <a:extLst>
                    <a:ext uri="{9D8B030D-6E8A-4147-A177-3AD203B41FA5}">
                      <a16:colId xmlns:a16="http://schemas.microsoft.com/office/drawing/2014/main" val="4071897803"/>
                    </a:ext>
                  </a:extLst>
                </a:gridCol>
                <a:gridCol w="799331">
                  <a:extLst>
                    <a:ext uri="{9D8B030D-6E8A-4147-A177-3AD203B41FA5}">
                      <a16:colId xmlns:a16="http://schemas.microsoft.com/office/drawing/2014/main" val="733448821"/>
                    </a:ext>
                  </a:extLst>
                </a:gridCol>
                <a:gridCol w="665753">
                  <a:extLst>
                    <a:ext uri="{9D8B030D-6E8A-4147-A177-3AD203B41FA5}">
                      <a16:colId xmlns:a16="http://schemas.microsoft.com/office/drawing/2014/main" val="3895291777"/>
                    </a:ext>
                  </a:extLst>
                </a:gridCol>
                <a:gridCol w="731660">
                  <a:extLst>
                    <a:ext uri="{9D8B030D-6E8A-4147-A177-3AD203B41FA5}">
                      <a16:colId xmlns:a16="http://schemas.microsoft.com/office/drawing/2014/main" val="2909054394"/>
                    </a:ext>
                  </a:extLst>
                </a:gridCol>
                <a:gridCol w="732542">
                  <a:extLst>
                    <a:ext uri="{9D8B030D-6E8A-4147-A177-3AD203B41FA5}">
                      <a16:colId xmlns:a16="http://schemas.microsoft.com/office/drawing/2014/main" val="6670259"/>
                    </a:ext>
                  </a:extLst>
                </a:gridCol>
                <a:gridCol w="732542">
                  <a:extLst>
                    <a:ext uri="{9D8B030D-6E8A-4147-A177-3AD203B41FA5}">
                      <a16:colId xmlns:a16="http://schemas.microsoft.com/office/drawing/2014/main" val="2962356846"/>
                    </a:ext>
                  </a:extLst>
                </a:gridCol>
                <a:gridCol w="732542">
                  <a:extLst>
                    <a:ext uri="{9D8B030D-6E8A-4147-A177-3AD203B41FA5}">
                      <a16:colId xmlns:a16="http://schemas.microsoft.com/office/drawing/2014/main" val="1883927823"/>
                    </a:ext>
                  </a:extLst>
                </a:gridCol>
                <a:gridCol w="732542">
                  <a:extLst>
                    <a:ext uri="{9D8B030D-6E8A-4147-A177-3AD203B41FA5}">
                      <a16:colId xmlns:a16="http://schemas.microsoft.com/office/drawing/2014/main" val="3164323786"/>
                    </a:ext>
                  </a:extLst>
                </a:gridCol>
                <a:gridCol w="732542">
                  <a:extLst>
                    <a:ext uri="{9D8B030D-6E8A-4147-A177-3AD203B41FA5}">
                      <a16:colId xmlns:a16="http://schemas.microsoft.com/office/drawing/2014/main" val="3449433440"/>
                    </a:ext>
                  </a:extLst>
                </a:gridCol>
                <a:gridCol w="729016">
                  <a:extLst>
                    <a:ext uri="{9D8B030D-6E8A-4147-A177-3AD203B41FA5}">
                      <a16:colId xmlns:a16="http://schemas.microsoft.com/office/drawing/2014/main" val="3620638656"/>
                    </a:ext>
                  </a:extLst>
                </a:gridCol>
              </a:tblGrid>
              <a:tr h="506129">
                <a:tc>
                  <a:txBody>
                    <a:bodyPr/>
                    <a:lstStyle/>
                    <a:p>
                      <a:pPr algn="ctr">
                        <a:lnSpc>
                          <a:spcPts val="1000"/>
                        </a:lnSpc>
                        <a:spcAft>
                          <a:spcPts val="0"/>
                        </a:spcAft>
                      </a:pPr>
                      <a:r>
                        <a:rPr lang="fr-BE" sz="1800" dirty="0">
                          <a:solidFill>
                            <a:schemeClr val="tx1"/>
                          </a:solidFill>
                          <a:effectLst/>
                        </a:rPr>
                        <a:t> </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B w="12700" cap="flat" cmpd="sng" algn="ctr">
                      <a:solidFill>
                        <a:schemeClr val="tx1"/>
                      </a:solidFill>
                      <a:prstDash val="solid"/>
                      <a:round/>
                      <a:headEnd type="none" w="med" len="med"/>
                      <a:tailEnd type="none" w="med" len="med"/>
                    </a:lnB>
                    <a:solidFill>
                      <a:srgbClr val="FFC000"/>
                    </a:solidFill>
                  </a:tcPr>
                </a:tc>
                <a:tc gridSpan="2">
                  <a:txBody>
                    <a:bodyPr/>
                    <a:lstStyle/>
                    <a:p>
                      <a:pPr algn="ctr">
                        <a:lnSpc>
                          <a:spcPts val="1000"/>
                        </a:lnSpc>
                        <a:spcAft>
                          <a:spcPts val="0"/>
                        </a:spcAft>
                      </a:pPr>
                      <a:r>
                        <a:rPr lang="fr-BE" sz="1800" strike="noStrike" dirty="0" err="1">
                          <a:solidFill>
                            <a:schemeClr val="tx1"/>
                          </a:solidFill>
                          <a:effectLst/>
                        </a:rPr>
                        <a:t>M</a:t>
                      </a:r>
                      <a:r>
                        <a:rPr lang="fr-BE" sz="1800" dirty="0" err="1">
                          <a:solidFill>
                            <a:schemeClr val="tx1"/>
                          </a:solidFill>
                          <a:effectLst/>
                        </a:rPr>
                        <a:t>anufacturing</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B w="12700" cap="flat" cmpd="sng" algn="ctr">
                      <a:solidFill>
                        <a:schemeClr val="tx1"/>
                      </a:solidFill>
                      <a:prstDash val="solid"/>
                      <a:round/>
                      <a:headEnd type="none" w="med" len="med"/>
                      <a:tailEnd type="none" w="med" len="med"/>
                    </a:lnB>
                    <a:solidFill>
                      <a:srgbClr val="FFC000"/>
                    </a:solidFill>
                  </a:tcPr>
                </a:tc>
                <a:tc hMerge="1">
                  <a:txBody>
                    <a:bodyPr/>
                    <a:lstStyle/>
                    <a:p>
                      <a:endParaRPr lang="en-BE"/>
                    </a:p>
                  </a:txBody>
                  <a:tcPr/>
                </a:tc>
                <a:tc gridSpan="2">
                  <a:txBody>
                    <a:bodyPr/>
                    <a:lstStyle/>
                    <a:p>
                      <a:pPr algn="ctr">
                        <a:lnSpc>
                          <a:spcPts val="1000"/>
                        </a:lnSpc>
                        <a:spcAft>
                          <a:spcPts val="0"/>
                        </a:spcAft>
                      </a:pPr>
                      <a:r>
                        <a:rPr lang="fr-BE" sz="1800" dirty="0" err="1">
                          <a:solidFill>
                            <a:schemeClr val="tx1"/>
                          </a:solidFill>
                          <a:effectLst/>
                        </a:rPr>
                        <a:t>Market</a:t>
                      </a:r>
                      <a:r>
                        <a:rPr lang="fr-BE" sz="1800" dirty="0">
                          <a:solidFill>
                            <a:schemeClr val="tx1"/>
                          </a:solidFill>
                          <a:effectLst/>
                        </a:rPr>
                        <a:t> services</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B w="12700" cap="flat" cmpd="sng" algn="ctr">
                      <a:solidFill>
                        <a:schemeClr val="tx1"/>
                      </a:solidFill>
                      <a:prstDash val="solid"/>
                      <a:round/>
                      <a:headEnd type="none" w="med" len="med"/>
                      <a:tailEnd type="none" w="med" len="med"/>
                    </a:lnB>
                    <a:solidFill>
                      <a:srgbClr val="FFC000"/>
                    </a:solidFill>
                  </a:tcPr>
                </a:tc>
                <a:tc hMerge="1">
                  <a:txBody>
                    <a:bodyPr/>
                    <a:lstStyle/>
                    <a:p>
                      <a:endParaRPr lang="en-BE"/>
                    </a:p>
                  </a:txBody>
                  <a:tcPr/>
                </a:tc>
                <a:tc gridSpan="2">
                  <a:txBody>
                    <a:bodyPr/>
                    <a:lstStyle/>
                    <a:p>
                      <a:pPr algn="ctr">
                        <a:lnSpc>
                          <a:spcPts val="1000"/>
                        </a:lnSpc>
                        <a:spcAft>
                          <a:spcPts val="0"/>
                        </a:spcAft>
                      </a:pPr>
                      <a:r>
                        <a:rPr lang="fr-BE" sz="1800" dirty="0">
                          <a:solidFill>
                            <a:schemeClr val="tx1"/>
                          </a:solidFill>
                          <a:effectLst/>
                        </a:rPr>
                        <a:t>Non-</a:t>
                      </a:r>
                      <a:r>
                        <a:rPr lang="fr-BE" sz="1800" dirty="0" err="1">
                          <a:solidFill>
                            <a:schemeClr val="tx1"/>
                          </a:solidFill>
                          <a:effectLst/>
                        </a:rPr>
                        <a:t>market</a:t>
                      </a:r>
                      <a:r>
                        <a:rPr lang="fr-BE" sz="1800" dirty="0">
                          <a:solidFill>
                            <a:schemeClr val="tx1"/>
                          </a:solidFill>
                          <a:effectLst/>
                        </a:rPr>
                        <a:t> services</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B w="12700" cap="flat" cmpd="sng" algn="ctr">
                      <a:solidFill>
                        <a:schemeClr val="tx1"/>
                      </a:solidFill>
                      <a:prstDash val="solid"/>
                      <a:round/>
                      <a:headEnd type="none" w="med" len="med"/>
                      <a:tailEnd type="none" w="med" len="med"/>
                    </a:lnB>
                    <a:solidFill>
                      <a:srgbClr val="FFC000"/>
                    </a:solidFill>
                  </a:tcPr>
                </a:tc>
                <a:tc hMerge="1">
                  <a:txBody>
                    <a:bodyPr/>
                    <a:lstStyle/>
                    <a:p>
                      <a:endParaRPr lang="en-BE"/>
                    </a:p>
                  </a:txBody>
                  <a:tcPr/>
                </a:tc>
                <a:tc gridSpan="2">
                  <a:txBody>
                    <a:bodyPr/>
                    <a:lstStyle/>
                    <a:p>
                      <a:pPr algn="ctr">
                        <a:lnSpc>
                          <a:spcPts val="1000"/>
                        </a:lnSpc>
                        <a:spcAft>
                          <a:spcPts val="0"/>
                        </a:spcAft>
                      </a:pPr>
                      <a:r>
                        <a:rPr lang="fr-BE" sz="1800" dirty="0">
                          <a:solidFill>
                            <a:schemeClr val="tx1"/>
                          </a:solidFill>
                          <a:effectLst/>
                        </a:rPr>
                        <a:t>Construction</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B w="12700" cap="flat" cmpd="sng" algn="ctr">
                      <a:solidFill>
                        <a:schemeClr val="tx1"/>
                      </a:solidFill>
                      <a:prstDash val="solid"/>
                      <a:round/>
                      <a:headEnd type="none" w="med" len="med"/>
                      <a:tailEnd type="none" w="med" len="med"/>
                    </a:lnB>
                    <a:solidFill>
                      <a:srgbClr val="FFC000"/>
                    </a:solidFill>
                  </a:tcPr>
                </a:tc>
                <a:tc hMerge="1">
                  <a:txBody>
                    <a:bodyPr/>
                    <a:lstStyle/>
                    <a:p>
                      <a:endParaRPr lang="en-BE"/>
                    </a:p>
                  </a:txBody>
                  <a:tcPr/>
                </a:tc>
                <a:tc gridSpan="2">
                  <a:txBody>
                    <a:bodyPr/>
                    <a:lstStyle/>
                    <a:p>
                      <a:pPr algn="ctr">
                        <a:lnSpc>
                          <a:spcPts val="1000"/>
                        </a:lnSpc>
                        <a:spcAft>
                          <a:spcPts val="0"/>
                        </a:spcAft>
                      </a:pPr>
                      <a:r>
                        <a:rPr lang="fr-BE" sz="1800" strike="noStrike" dirty="0" err="1">
                          <a:solidFill>
                            <a:schemeClr val="tx1"/>
                          </a:solidFill>
                          <a:effectLst/>
                        </a:rPr>
                        <a:t>Others</a:t>
                      </a:r>
                      <a:endParaRPr lang="en-BE" sz="1800" strike="noStrike"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B w="12700" cap="flat" cmpd="sng" algn="ctr">
                      <a:solidFill>
                        <a:schemeClr val="tx1"/>
                      </a:solidFill>
                      <a:prstDash val="solid"/>
                      <a:round/>
                      <a:headEnd type="none" w="med" len="med"/>
                      <a:tailEnd type="none" w="med" len="med"/>
                    </a:lnB>
                    <a:solidFill>
                      <a:srgbClr val="FFC000"/>
                    </a:solidFill>
                  </a:tcPr>
                </a:tc>
                <a:tc hMerge="1">
                  <a:txBody>
                    <a:bodyPr/>
                    <a:lstStyle/>
                    <a:p>
                      <a:endParaRPr lang="en-BE"/>
                    </a:p>
                  </a:txBody>
                  <a:tcPr/>
                </a:tc>
                <a:extLst>
                  <a:ext uri="{0D108BD9-81ED-4DB2-BD59-A6C34878D82A}">
                    <a16:rowId xmlns:a16="http://schemas.microsoft.com/office/drawing/2014/main" val="723349074"/>
                  </a:ext>
                </a:extLst>
              </a:tr>
              <a:tr h="534674">
                <a:tc>
                  <a:txBody>
                    <a:bodyPr/>
                    <a:lstStyle/>
                    <a:p>
                      <a:pPr algn="ctr">
                        <a:lnSpc>
                          <a:spcPts val="1000"/>
                        </a:lnSpc>
                        <a:spcAft>
                          <a:spcPts val="0"/>
                        </a:spcAft>
                      </a:pPr>
                      <a:r>
                        <a:rPr lang="fr-BE" sz="1800" dirty="0">
                          <a:solidFill>
                            <a:schemeClr val="tx1"/>
                          </a:solidFill>
                          <a:effectLst/>
                        </a:rPr>
                        <a:t> </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72000"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fr-BE" sz="1700" b="1" dirty="0">
                          <a:effectLst/>
                        </a:rPr>
                        <a:t>2000-</a:t>
                      </a:r>
                    </a:p>
                    <a:p>
                      <a:pPr algn="ctr">
                        <a:lnSpc>
                          <a:spcPts val="1000"/>
                        </a:lnSpc>
                        <a:spcAft>
                          <a:spcPts val="0"/>
                        </a:spcAft>
                      </a:pPr>
                      <a:endParaRPr lang="fr-BE" sz="1700" b="1" dirty="0">
                        <a:effectLst/>
                      </a:endParaRPr>
                    </a:p>
                    <a:p>
                      <a:pPr algn="ctr">
                        <a:lnSpc>
                          <a:spcPts val="1000"/>
                        </a:lnSpc>
                        <a:spcAft>
                          <a:spcPts val="0"/>
                        </a:spcAft>
                      </a:pPr>
                      <a:r>
                        <a:rPr lang="fr-BE" sz="1700" b="1" dirty="0">
                          <a:effectLst/>
                        </a:rPr>
                        <a:t>2007</a:t>
                      </a:r>
                      <a:endParaRPr lang="en-BE" sz="17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72000" marB="0"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fr-BE" sz="1700" b="1" dirty="0">
                          <a:effectLst/>
                        </a:rPr>
                        <a:t>2012-</a:t>
                      </a:r>
                    </a:p>
                    <a:p>
                      <a:pPr algn="ctr">
                        <a:lnSpc>
                          <a:spcPts val="1000"/>
                        </a:lnSpc>
                        <a:spcAft>
                          <a:spcPts val="0"/>
                        </a:spcAft>
                      </a:pPr>
                      <a:endParaRPr lang="fr-BE" sz="1700" b="1" dirty="0">
                        <a:effectLst/>
                      </a:endParaRPr>
                    </a:p>
                    <a:p>
                      <a:pPr algn="ctr">
                        <a:lnSpc>
                          <a:spcPts val="1000"/>
                        </a:lnSpc>
                        <a:spcAft>
                          <a:spcPts val="0"/>
                        </a:spcAft>
                      </a:pPr>
                      <a:r>
                        <a:rPr lang="fr-BE" sz="1700" b="1" dirty="0">
                          <a:effectLst/>
                        </a:rPr>
                        <a:t>2018</a:t>
                      </a:r>
                      <a:endParaRPr lang="en-BE" sz="17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72000"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fr-BE" sz="1700" b="1" dirty="0">
                          <a:effectLst/>
                        </a:rPr>
                        <a:t>2000-</a:t>
                      </a:r>
                    </a:p>
                    <a:p>
                      <a:pPr algn="ctr">
                        <a:lnSpc>
                          <a:spcPts val="1000"/>
                        </a:lnSpc>
                        <a:spcAft>
                          <a:spcPts val="0"/>
                        </a:spcAft>
                      </a:pPr>
                      <a:endParaRPr lang="fr-BE" sz="1700" b="1" dirty="0">
                        <a:effectLst/>
                      </a:endParaRPr>
                    </a:p>
                    <a:p>
                      <a:pPr algn="ctr">
                        <a:lnSpc>
                          <a:spcPts val="1000"/>
                        </a:lnSpc>
                        <a:spcAft>
                          <a:spcPts val="0"/>
                        </a:spcAft>
                      </a:pPr>
                      <a:r>
                        <a:rPr lang="fr-BE" sz="1700" b="1" dirty="0">
                          <a:effectLst/>
                        </a:rPr>
                        <a:t>2007</a:t>
                      </a:r>
                      <a:endParaRPr lang="en-BE" sz="17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72000"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fr-BE" sz="1700" b="1" dirty="0">
                          <a:effectLst/>
                        </a:rPr>
                        <a:t>2012-</a:t>
                      </a:r>
                    </a:p>
                    <a:p>
                      <a:pPr algn="ctr">
                        <a:lnSpc>
                          <a:spcPts val="1000"/>
                        </a:lnSpc>
                        <a:spcAft>
                          <a:spcPts val="0"/>
                        </a:spcAft>
                      </a:pPr>
                      <a:endParaRPr lang="fr-BE" sz="1700" b="1" dirty="0">
                        <a:effectLst/>
                      </a:endParaRPr>
                    </a:p>
                    <a:p>
                      <a:pPr algn="ctr">
                        <a:lnSpc>
                          <a:spcPts val="1000"/>
                        </a:lnSpc>
                        <a:spcAft>
                          <a:spcPts val="0"/>
                        </a:spcAft>
                      </a:pPr>
                      <a:r>
                        <a:rPr lang="fr-BE" sz="1700" b="1" dirty="0">
                          <a:effectLst/>
                        </a:rPr>
                        <a:t>2018</a:t>
                      </a:r>
                      <a:endParaRPr lang="en-BE" sz="17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72000"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fr-BE" sz="1700" b="1" dirty="0">
                          <a:effectLst/>
                        </a:rPr>
                        <a:t>2000-</a:t>
                      </a:r>
                    </a:p>
                    <a:p>
                      <a:pPr algn="ctr">
                        <a:lnSpc>
                          <a:spcPts val="1000"/>
                        </a:lnSpc>
                        <a:spcAft>
                          <a:spcPts val="0"/>
                        </a:spcAft>
                      </a:pPr>
                      <a:endParaRPr lang="fr-BE" sz="1700" b="1" dirty="0">
                        <a:effectLst/>
                      </a:endParaRPr>
                    </a:p>
                    <a:p>
                      <a:pPr algn="ctr">
                        <a:lnSpc>
                          <a:spcPts val="1000"/>
                        </a:lnSpc>
                        <a:spcAft>
                          <a:spcPts val="0"/>
                        </a:spcAft>
                      </a:pPr>
                      <a:r>
                        <a:rPr lang="fr-BE" sz="1700" b="1" dirty="0">
                          <a:effectLst/>
                        </a:rPr>
                        <a:t>2007</a:t>
                      </a:r>
                      <a:endParaRPr lang="en-BE" sz="17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72000"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fr-BE" sz="1700" b="1" dirty="0">
                          <a:effectLst/>
                        </a:rPr>
                        <a:t>2012-</a:t>
                      </a:r>
                    </a:p>
                    <a:p>
                      <a:pPr algn="ctr">
                        <a:lnSpc>
                          <a:spcPts val="1000"/>
                        </a:lnSpc>
                        <a:spcAft>
                          <a:spcPts val="0"/>
                        </a:spcAft>
                      </a:pPr>
                      <a:endParaRPr lang="fr-BE" sz="1700" b="1" dirty="0">
                        <a:effectLst/>
                      </a:endParaRPr>
                    </a:p>
                    <a:p>
                      <a:pPr algn="ctr">
                        <a:lnSpc>
                          <a:spcPts val="1000"/>
                        </a:lnSpc>
                        <a:spcAft>
                          <a:spcPts val="0"/>
                        </a:spcAft>
                      </a:pPr>
                      <a:r>
                        <a:rPr lang="fr-BE" sz="1700" b="1" dirty="0">
                          <a:effectLst/>
                        </a:rPr>
                        <a:t>2018</a:t>
                      </a:r>
                      <a:endParaRPr lang="en-BE" sz="17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72000"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fr-BE" sz="1700" b="1" dirty="0">
                          <a:effectLst/>
                        </a:rPr>
                        <a:t>2000-</a:t>
                      </a:r>
                    </a:p>
                    <a:p>
                      <a:pPr algn="ctr">
                        <a:lnSpc>
                          <a:spcPts val="1000"/>
                        </a:lnSpc>
                        <a:spcAft>
                          <a:spcPts val="0"/>
                        </a:spcAft>
                      </a:pPr>
                      <a:endParaRPr lang="fr-BE" sz="1700" b="1" dirty="0">
                        <a:effectLst/>
                      </a:endParaRPr>
                    </a:p>
                    <a:p>
                      <a:pPr algn="ctr">
                        <a:lnSpc>
                          <a:spcPts val="1000"/>
                        </a:lnSpc>
                        <a:spcAft>
                          <a:spcPts val="0"/>
                        </a:spcAft>
                      </a:pPr>
                      <a:r>
                        <a:rPr lang="fr-BE" sz="1700" b="1" dirty="0">
                          <a:effectLst/>
                        </a:rPr>
                        <a:t>2007</a:t>
                      </a:r>
                      <a:endParaRPr lang="en-BE" sz="17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72000"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fr-BE" sz="1700" b="1" dirty="0">
                          <a:effectLst/>
                        </a:rPr>
                        <a:t>2012-</a:t>
                      </a:r>
                    </a:p>
                    <a:p>
                      <a:pPr algn="ctr">
                        <a:lnSpc>
                          <a:spcPts val="1000"/>
                        </a:lnSpc>
                        <a:spcAft>
                          <a:spcPts val="0"/>
                        </a:spcAft>
                      </a:pPr>
                      <a:endParaRPr lang="fr-BE" sz="1700" b="1" dirty="0">
                        <a:effectLst/>
                      </a:endParaRPr>
                    </a:p>
                    <a:p>
                      <a:pPr algn="ctr">
                        <a:lnSpc>
                          <a:spcPts val="1000"/>
                        </a:lnSpc>
                        <a:spcAft>
                          <a:spcPts val="0"/>
                        </a:spcAft>
                      </a:pPr>
                      <a:r>
                        <a:rPr lang="fr-BE" sz="1700" b="1" dirty="0">
                          <a:effectLst/>
                        </a:rPr>
                        <a:t>2018</a:t>
                      </a:r>
                      <a:endParaRPr lang="en-BE" sz="17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72000"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fr-BE" sz="1700" b="1" dirty="0">
                          <a:effectLst/>
                        </a:rPr>
                        <a:t>2000-</a:t>
                      </a:r>
                    </a:p>
                    <a:p>
                      <a:pPr algn="ctr">
                        <a:lnSpc>
                          <a:spcPts val="1000"/>
                        </a:lnSpc>
                        <a:spcAft>
                          <a:spcPts val="0"/>
                        </a:spcAft>
                      </a:pPr>
                      <a:endParaRPr lang="fr-BE" sz="1700" b="1" dirty="0">
                        <a:effectLst/>
                      </a:endParaRPr>
                    </a:p>
                    <a:p>
                      <a:pPr algn="ctr">
                        <a:lnSpc>
                          <a:spcPts val="1000"/>
                        </a:lnSpc>
                        <a:spcAft>
                          <a:spcPts val="0"/>
                        </a:spcAft>
                      </a:pPr>
                      <a:r>
                        <a:rPr lang="fr-BE" sz="1700" b="1" dirty="0">
                          <a:effectLst/>
                        </a:rPr>
                        <a:t>2007</a:t>
                      </a:r>
                      <a:endParaRPr lang="en-BE" sz="17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72000"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fr-BE" sz="1700" b="1" dirty="0">
                          <a:effectLst/>
                        </a:rPr>
                        <a:t>2012-</a:t>
                      </a:r>
                    </a:p>
                    <a:p>
                      <a:pPr algn="ctr">
                        <a:lnSpc>
                          <a:spcPts val="1000"/>
                        </a:lnSpc>
                        <a:spcAft>
                          <a:spcPts val="0"/>
                        </a:spcAft>
                      </a:pPr>
                      <a:endParaRPr lang="fr-BE" sz="1700" b="1" dirty="0">
                        <a:effectLst/>
                      </a:endParaRPr>
                    </a:p>
                    <a:p>
                      <a:pPr algn="ctr">
                        <a:lnSpc>
                          <a:spcPts val="1000"/>
                        </a:lnSpc>
                        <a:spcAft>
                          <a:spcPts val="0"/>
                        </a:spcAft>
                      </a:pPr>
                      <a:r>
                        <a:rPr lang="fr-BE" sz="1700" b="1" dirty="0">
                          <a:effectLst/>
                        </a:rPr>
                        <a:t>2018</a:t>
                      </a:r>
                      <a:endParaRPr lang="en-BE" sz="17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72000"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027228"/>
                  </a:ext>
                </a:extLst>
              </a:tr>
              <a:tr h="363295">
                <a:tc>
                  <a:txBody>
                    <a:bodyPr/>
                    <a:lstStyle/>
                    <a:p>
                      <a:pPr algn="l">
                        <a:lnSpc>
                          <a:spcPts val="1200"/>
                        </a:lnSpc>
                        <a:spcAft>
                          <a:spcPts val="0"/>
                        </a:spcAft>
                      </a:pPr>
                      <a:r>
                        <a:rPr lang="fr-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EU</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dirty="0">
                          <a:effectLst/>
                        </a:rPr>
                        <a:t>0,0</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dirty="0">
                          <a:effectLst/>
                        </a:rPr>
                        <a:t>0,3</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dirty="0">
                          <a:effectLst/>
                        </a:rPr>
                        <a:t>0,1</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7949002"/>
                  </a:ext>
                </a:extLst>
              </a:tr>
              <a:tr h="411904">
                <a:tc>
                  <a:txBody>
                    <a:bodyPr/>
                    <a:lstStyle/>
                    <a:p>
                      <a:pPr algn="l">
                        <a:lnSpc>
                          <a:spcPts val="1200"/>
                        </a:lnSpc>
                        <a:spcAft>
                          <a:spcPts val="0"/>
                        </a:spcAft>
                      </a:pPr>
                      <a:r>
                        <a:rPr lang="fr-BE" sz="1800" strike="noStrike" dirty="0">
                          <a:solidFill>
                            <a:schemeClr val="tx1"/>
                          </a:solidFill>
                          <a:effectLst/>
                        </a:rPr>
                        <a:t>Euro zone</a:t>
                      </a:r>
                      <a:endParaRPr lang="en-BE" sz="1800" strike="noStrike"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0421582"/>
                  </a:ext>
                </a:extLst>
              </a:tr>
              <a:tr h="363295">
                <a:tc>
                  <a:txBody>
                    <a:bodyPr/>
                    <a:lstStyle/>
                    <a:p>
                      <a:pPr algn="l">
                        <a:lnSpc>
                          <a:spcPts val="1200"/>
                        </a:lnSpc>
                        <a:spcAft>
                          <a:spcPts val="0"/>
                        </a:spcAft>
                      </a:pPr>
                      <a:r>
                        <a:rPr lang="fr-BE" sz="1800" dirty="0">
                          <a:solidFill>
                            <a:schemeClr val="tx1"/>
                          </a:solidFill>
                          <a:effectLst/>
                        </a:rPr>
                        <a:t>BE</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dirty="0">
                          <a:effectLst/>
                        </a:rPr>
                        <a:t>0,6</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313690" algn="dec"/>
                        </a:tabLst>
                      </a:pPr>
                      <a:r>
                        <a:rPr lang="nl-BE" sz="1800" dirty="0">
                          <a:effectLst/>
                        </a:rPr>
                        <a:t>0,2</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313690" algn="dec"/>
                        </a:tabLst>
                      </a:pPr>
                      <a:r>
                        <a:rPr lang="nl-BE" sz="1800" dirty="0">
                          <a:effectLst/>
                        </a:rPr>
                        <a:t>0,7</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313690" algn="dec"/>
                        </a:tabLst>
                      </a:pPr>
                      <a:r>
                        <a:rPr lang="nl-BE" sz="1800" dirty="0">
                          <a:effectLst/>
                        </a:rPr>
                        <a:t>0,5</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313690" algn="dec"/>
                        </a:tabLst>
                      </a:pPr>
                      <a:r>
                        <a:rPr lang="nl-BE" sz="1800" dirty="0">
                          <a:effectLst/>
                        </a:rPr>
                        <a:t>-0,1</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313690" algn="dec"/>
                        </a:tabLst>
                      </a:pPr>
                      <a:r>
                        <a:rPr lang="nl-BE" sz="1800" dirty="0">
                          <a:effectLst/>
                        </a:rPr>
                        <a:t>-0,1</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313690" algn="dec"/>
                        </a:tabLst>
                      </a:pPr>
                      <a:r>
                        <a:rPr lang="nl-BE" sz="1800" dirty="0">
                          <a:effectLst/>
                        </a:rPr>
                        <a:t>0,1</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313690" algn="dec"/>
                        </a:tabLst>
                      </a:pPr>
                      <a:r>
                        <a:rPr lang="nl-BE" sz="1800" dirty="0">
                          <a:effectLst/>
                        </a:rPr>
                        <a:t>0,1</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313690" algn="dec"/>
                        </a:tabLst>
                      </a:pPr>
                      <a:r>
                        <a:rPr lang="nl-BE" sz="1800" dirty="0">
                          <a:effectLst/>
                        </a:rPr>
                        <a:t>0,0</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313690" algn="dec"/>
                        </a:tabLst>
                      </a:pPr>
                      <a:r>
                        <a:rPr lang="nl-BE" sz="1800" dirty="0">
                          <a:effectLst/>
                        </a:rPr>
                        <a:t>-0,1</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864512972"/>
                  </a:ext>
                </a:extLst>
              </a:tr>
              <a:tr h="363295">
                <a:tc>
                  <a:txBody>
                    <a:bodyPr/>
                    <a:lstStyle/>
                    <a:p>
                      <a:pPr algn="l">
                        <a:lnSpc>
                          <a:spcPts val="1200"/>
                        </a:lnSpc>
                        <a:spcAft>
                          <a:spcPts val="0"/>
                        </a:spcAft>
                      </a:pPr>
                      <a:r>
                        <a:rPr lang="fr-BE" sz="1800" dirty="0">
                          <a:solidFill>
                            <a:schemeClr val="tx1"/>
                          </a:solidFill>
                          <a:effectLst/>
                        </a:rPr>
                        <a:t>DE</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6785009"/>
                  </a:ext>
                </a:extLst>
              </a:tr>
              <a:tr h="363295">
                <a:tc>
                  <a:txBody>
                    <a:bodyPr/>
                    <a:lstStyle/>
                    <a:p>
                      <a:pPr algn="l">
                        <a:lnSpc>
                          <a:spcPts val="1200"/>
                        </a:lnSpc>
                        <a:spcAft>
                          <a:spcPts val="0"/>
                        </a:spcAft>
                      </a:pPr>
                      <a:r>
                        <a:rPr lang="fr-BE" sz="1800" dirty="0">
                          <a:solidFill>
                            <a:schemeClr val="tx1"/>
                          </a:solidFill>
                          <a:effectLst/>
                        </a:rPr>
                        <a:t>FR</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4870386"/>
                  </a:ext>
                </a:extLst>
              </a:tr>
              <a:tr h="363295">
                <a:tc>
                  <a:txBody>
                    <a:bodyPr/>
                    <a:lstStyle/>
                    <a:p>
                      <a:pPr algn="l">
                        <a:lnSpc>
                          <a:spcPts val="1200"/>
                        </a:lnSpc>
                        <a:spcAft>
                          <a:spcPts val="0"/>
                        </a:spcAft>
                      </a:pPr>
                      <a:r>
                        <a:rPr lang="fr-BE" sz="1800" dirty="0">
                          <a:solidFill>
                            <a:schemeClr val="tx1"/>
                          </a:solidFill>
                          <a:effectLst/>
                        </a:rPr>
                        <a:t>IT</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4814775"/>
                  </a:ext>
                </a:extLst>
              </a:tr>
              <a:tr h="363295">
                <a:tc>
                  <a:txBody>
                    <a:bodyPr/>
                    <a:lstStyle/>
                    <a:p>
                      <a:pPr algn="l">
                        <a:lnSpc>
                          <a:spcPts val="1200"/>
                        </a:lnSpc>
                        <a:spcAft>
                          <a:spcPts val="0"/>
                        </a:spcAft>
                      </a:pPr>
                      <a:r>
                        <a:rPr lang="fr-BE" sz="1800" dirty="0">
                          <a:solidFill>
                            <a:schemeClr val="tx1"/>
                          </a:solidFill>
                          <a:effectLst/>
                        </a:rPr>
                        <a:t>NL</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3509461"/>
                  </a:ext>
                </a:extLst>
              </a:tr>
              <a:tr h="363295">
                <a:tc>
                  <a:txBody>
                    <a:bodyPr/>
                    <a:lstStyle/>
                    <a:p>
                      <a:pPr algn="l">
                        <a:lnSpc>
                          <a:spcPts val="1200"/>
                        </a:lnSpc>
                        <a:spcAft>
                          <a:spcPts val="0"/>
                        </a:spcAft>
                      </a:pPr>
                      <a:r>
                        <a:rPr lang="fr-BE" sz="1800" dirty="0">
                          <a:solidFill>
                            <a:schemeClr val="tx1"/>
                          </a:solidFill>
                          <a:effectLst/>
                        </a:rPr>
                        <a:t>FI</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1,6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313690" algn="dec"/>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8385124"/>
                  </a:ext>
                </a:extLst>
              </a:tr>
              <a:tr h="363295">
                <a:tc>
                  <a:txBody>
                    <a:bodyPr/>
                    <a:lstStyle/>
                    <a:p>
                      <a:pPr algn="l">
                        <a:lnSpc>
                          <a:spcPts val="1200"/>
                        </a:lnSpc>
                        <a:spcAft>
                          <a:spcPts val="0"/>
                        </a:spcAft>
                      </a:pPr>
                      <a:r>
                        <a:rPr lang="fr-BE" sz="1800" dirty="0">
                          <a:solidFill>
                            <a:schemeClr val="tx1"/>
                          </a:solidFill>
                          <a:effectLst/>
                        </a:rPr>
                        <a:t>UK</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313690" algn="dec"/>
                        </a:tabLst>
                      </a:pPr>
                      <a:r>
                        <a:rPr lang="nl-BE" sz="1800" dirty="0">
                          <a:effectLst/>
                        </a:rPr>
                        <a:t>0,6</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313690" algn="dec"/>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313690" algn="dec"/>
                        </a:tabLst>
                      </a:pPr>
                      <a:r>
                        <a:rPr lang="nl-BE" sz="1800" dirty="0">
                          <a:effectLst/>
                        </a:rPr>
                        <a:t>1,7</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313690" algn="dec"/>
                        </a:tabLst>
                      </a:pPr>
                      <a:r>
                        <a:rPr lang="nl-BE" sz="1800" dirty="0">
                          <a:effectLst/>
                        </a:rPr>
                        <a:t>0,5</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313690" algn="dec"/>
                        </a:tabLst>
                      </a:pPr>
                      <a:r>
                        <a:rPr lang="nl-BE" sz="1800" dirty="0">
                          <a:effectLst/>
                        </a:rPr>
                        <a:t>-0,1</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313690" algn="dec"/>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313690" algn="dec"/>
                        </a:tabLst>
                      </a:pPr>
                      <a:r>
                        <a:rPr lang="nl-BE" sz="1800" dirty="0">
                          <a:effectLst/>
                        </a:rPr>
                        <a:t>0,0</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313690" algn="dec"/>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313690" algn="dec"/>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313690" algn="dec"/>
                        </a:tabLst>
                      </a:pPr>
                      <a:r>
                        <a:rPr lang="nl-BE" sz="1800" dirty="0">
                          <a:effectLst/>
                        </a:rPr>
                        <a:t>0,0</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986091155"/>
                  </a:ext>
                </a:extLst>
              </a:tr>
            </a:tbl>
          </a:graphicData>
        </a:graphic>
      </p:graphicFrame>
      <p:sp>
        <p:nvSpPr>
          <p:cNvPr id="15" name="Rectangle 14">
            <a:extLst>
              <a:ext uri="{FF2B5EF4-FFF2-40B4-BE49-F238E27FC236}">
                <a16:creationId xmlns:a16="http://schemas.microsoft.com/office/drawing/2014/main" id="{04C0F514-D8BA-409B-A8D3-0DD1B4A8B9F0}"/>
              </a:ext>
            </a:extLst>
          </p:cNvPr>
          <p:cNvSpPr/>
          <p:nvPr/>
        </p:nvSpPr>
        <p:spPr>
          <a:xfrm>
            <a:off x="4042610" y="6128106"/>
            <a:ext cx="7954824" cy="784830"/>
          </a:xfrm>
          <a:prstGeom prst="rect">
            <a:avLst/>
          </a:prstGeom>
        </p:spPr>
        <p:txBody>
          <a:bodyPr wrap="square">
            <a:spAutoFit/>
          </a:bodyPr>
          <a:lstStyle/>
          <a:p>
            <a:pPr algn="just">
              <a:spcAft>
                <a:spcPts val="600"/>
              </a:spcAft>
            </a:pPr>
            <a:r>
              <a:rPr lang="fr-FR" sz="1300" dirty="0"/>
              <a:t>Note: </a:t>
            </a:r>
            <a:r>
              <a:rPr lang="en-US" sz="1300" dirty="0"/>
              <a:t>Manufacturing corresponds to heading C, market services cover from heading G to N, non-market services cover from heading O to U, construction covers heading F and Other NACE- rev2 headings A, B, D and E.</a:t>
            </a:r>
            <a:endParaRPr lang="fr-FR" sz="1300" dirty="0"/>
          </a:p>
          <a:p>
            <a:pPr>
              <a:spcAft>
                <a:spcPts val="600"/>
              </a:spcAft>
            </a:pPr>
            <a:r>
              <a:rPr lang="fr-FR" sz="1400" dirty="0"/>
              <a:t>Source: Eurostat, National </a:t>
            </a:r>
            <a:r>
              <a:rPr lang="fr-FR" sz="1400" dirty="0" err="1"/>
              <a:t>Accounts</a:t>
            </a:r>
            <a:r>
              <a:rPr lang="fr-FR" sz="1400" dirty="0"/>
              <a:t> Institute, </a:t>
            </a:r>
            <a:r>
              <a:rPr lang="fr-FR" sz="1400" dirty="0" err="1"/>
              <a:t>October</a:t>
            </a:r>
            <a:r>
              <a:rPr lang="fr-FR" sz="1400" dirty="0"/>
              <a:t> 2020.</a:t>
            </a:r>
          </a:p>
        </p:txBody>
      </p:sp>
    </p:spTree>
    <p:extLst>
      <p:ext uri="{BB962C8B-B14F-4D97-AF65-F5344CB8AC3E}">
        <p14:creationId xmlns:p14="http://schemas.microsoft.com/office/powerpoint/2010/main" val="100536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8F16A2A-B067-4882-882E-23EFDE1197FE}"/>
              </a:ext>
            </a:extLst>
          </p:cNvPr>
          <p:cNvSpPr>
            <a:spLocks noGrp="1"/>
          </p:cNvSpPr>
          <p:nvPr>
            <p:ph idx="1"/>
          </p:nvPr>
        </p:nvSpPr>
        <p:spPr>
          <a:xfrm>
            <a:off x="410192" y="3419467"/>
            <a:ext cx="3284620" cy="2712392"/>
          </a:xfrm>
          <a:solidFill>
            <a:schemeClr val="bg1"/>
          </a:solidFill>
        </p:spPr>
        <p:txBody>
          <a:bodyPr>
            <a:noAutofit/>
          </a:bodyPr>
          <a:lstStyle/>
          <a:p>
            <a:pPr marL="0" indent="0">
              <a:buNone/>
            </a:pPr>
            <a:r>
              <a:rPr lang="nl-NL" sz="2100" dirty="0"/>
              <a:t>4/ </a:t>
            </a:r>
            <a:r>
              <a:rPr lang="en-US" sz="2100" dirty="0"/>
              <a:t>In Belgium, slowdown of LP growth in manufacturing mainly explained by slowdown of LP growth in the best performing industries (electronics manufacturing, petroleum refineries, pharmaceuticals industry)</a:t>
            </a:r>
            <a:endParaRPr lang="nl-NL" sz="2100" dirty="0"/>
          </a:p>
        </p:txBody>
      </p:sp>
      <p:graphicFrame>
        <p:nvGraphicFramePr>
          <p:cNvPr id="6" name="Table 5">
            <a:extLst>
              <a:ext uri="{FF2B5EF4-FFF2-40B4-BE49-F238E27FC236}">
                <a16:creationId xmlns:a16="http://schemas.microsoft.com/office/drawing/2014/main" id="{DDD9D51E-E546-41A9-AB91-308132A08CAE}"/>
              </a:ext>
            </a:extLst>
          </p:cNvPr>
          <p:cNvGraphicFramePr>
            <a:graphicFrameLocks noGrp="1"/>
          </p:cNvGraphicFramePr>
          <p:nvPr>
            <p:extLst>
              <p:ext uri="{D42A27DB-BD31-4B8C-83A1-F6EECF244321}">
                <p14:modId xmlns:p14="http://schemas.microsoft.com/office/powerpoint/2010/main" val="1667203495"/>
              </p:ext>
            </p:extLst>
          </p:nvPr>
        </p:nvGraphicFramePr>
        <p:xfrm>
          <a:off x="3791097" y="1490539"/>
          <a:ext cx="8315530" cy="4885955"/>
        </p:xfrm>
        <a:graphic>
          <a:graphicData uri="http://schemas.openxmlformats.org/drawingml/2006/table">
            <a:tbl>
              <a:tblPr firstRow="1" firstCol="1" bandRow="1">
                <a:tableStyleId>{073A0DAA-6AF3-43AB-8588-CEC1D06C72B9}</a:tableStyleId>
              </a:tblPr>
              <a:tblGrid>
                <a:gridCol w="2606935">
                  <a:extLst>
                    <a:ext uri="{9D8B030D-6E8A-4147-A177-3AD203B41FA5}">
                      <a16:colId xmlns:a16="http://schemas.microsoft.com/office/drawing/2014/main" val="607597253"/>
                    </a:ext>
                  </a:extLst>
                </a:gridCol>
                <a:gridCol w="729825">
                  <a:extLst>
                    <a:ext uri="{9D8B030D-6E8A-4147-A177-3AD203B41FA5}">
                      <a16:colId xmlns:a16="http://schemas.microsoft.com/office/drawing/2014/main" val="841084542"/>
                    </a:ext>
                  </a:extLst>
                </a:gridCol>
                <a:gridCol w="580588">
                  <a:extLst>
                    <a:ext uri="{9D8B030D-6E8A-4147-A177-3AD203B41FA5}">
                      <a16:colId xmlns:a16="http://schemas.microsoft.com/office/drawing/2014/main" val="2451805157"/>
                    </a:ext>
                  </a:extLst>
                </a:gridCol>
                <a:gridCol w="655670">
                  <a:extLst>
                    <a:ext uri="{9D8B030D-6E8A-4147-A177-3AD203B41FA5}">
                      <a16:colId xmlns:a16="http://schemas.microsoft.com/office/drawing/2014/main" val="2457769206"/>
                    </a:ext>
                  </a:extLst>
                </a:gridCol>
                <a:gridCol w="551022">
                  <a:extLst>
                    <a:ext uri="{9D8B030D-6E8A-4147-A177-3AD203B41FA5}">
                      <a16:colId xmlns:a16="http://schemas.microsoft.com/office/drawing/2014/main" val="2691413483"/>
                    </a:ext>
                  </a:extLst>
                </a:gridCol>
                <a:gridCol w="619035">
                  <a:extLst>
                    <a:ext uri="{9D8B030D-6E8A-4147-A177-3AD203B41FA5}">
                      <a16:colId xmlns:a16="http://schemas.microsoft.com/office/drawing/2014/main" val="3576552609"/>
                    </a:ext>
                  </a:extLst>
                </a:gridCol>
                <a:gridCol w="615632">
                  <a:extLst>
                    <a:ext uri="{9D8B030D-6E8A-4147-A177-3AD203B41FA5}">
                      <a16:colId xmlns:a16="http://schemas.microsoft.com/office/drawing/2014/main" val="2047540055"/>
                    </a:ext>
                  </a:extLst>
                </a:gridCol>
                <a:gridCol w="657414">
                  <a:extLst>
                    <a:ext uri="{9D8B030D-6E8A-4147-A177-3AD203B41FA5}">
                      <a16:colId xmlns:a16="http://schemas.microsoft.com/office/drawing/2014/main" val="390312395"/>
                    </a:ext>
                  </a:extLst>
                </a:gridCol>
                <a:gridCol w="657726">
                  <a:extLst>
                    <a:ext uri="{9D8B030D-6E8A-4147-A177-3AD203B41FA5}">
                      <a16:colId xmlns:a16="http://schemas.microsoft.com/office/drawing/2014/main" val="2550643500"/>
                    </a:ext>
                  </a:extLst>
                </a:gridCol>
                <a:gridCol w="641683">
                  <a:extLst>
                    <a:ext uri="{9D8B030D-6E8A-4147-A177-3AD203B41FA5}">
                      <a16:colId xmlns:a16="http://schemas.microsoft.com/office/drawing/2014/main" val="984471430"/>
                    </a:ext>
                  </a:extLst>
                </a:gridCol>
              </a:tblGrid>
              <a:tr h="425674">
                <a:tc>
                  <a:txBody>
                    <a:bodyPr/>
                    <a:lstStyle/>
                    <a:p>
                      <a:pPr algn="ctr">
                        <a:lnSpc>
                          <a:spcPts val="1000"/>
                        </a:lnSpc>
                        <a:spcAft>
                          <a:spcPts val="0"/>
                        </a:spcAft>
                      </a:pPr>
                      <a:r>
                        <a:rPr lang="fr-BE" sz="1800" b="0" dirty="0">
                          <a:solidFill>
                            <a:sysClr val="windowText" lastClr="000000"/>
                          </a:solidFill>
                          <a:effectLst/>
                        </a:rPr>
                        <a:t> </a:t>
                      </a:r>
                      <a:endParaRPr lang="en-BE" sz="1800" b="0"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R w="12700" cap="flat" cmpd="sng" algn="ctr">
                      <a:solidFill>
                        <a:schemeClr val="bg1">
                          <a:lumMod val="50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000"/>
                    </a:solidFill>
                  </a:tcPr>
                </a:tc>
                <a:tc gridSpan="3">
                  <a:txBody>
                    <a:bodyPr/>
                    <a:lstStyle/>
                    <a:p>
                      <a:pPr algn="ctr">
                        <a:lnSpc>
                          <a:spcPts val="1000"/>
                        </a:lnSpc>
                        <a:spcAft>
                          <a:spcPts val="0"/>
                        </a:spcAft>
                      </a:pPr>
                      <a:r>
                        <a:rPr lang="nl-BE" sz="1800" dirty="0">
                          <a:solidFill>
                            <a:sysClr val="windowText" lastClr="000000"/>
                          </a:solidFill>
                          <a:effectLst/>
                        </a:rPr>
                        <a:t>Value </a:t>
                      </a:r>
                      <a:r>
                        <a:rPr lang="nl-BE" sz="1800" dirty="0" err="1">
                          <a:solidFill>
                            <a:sysClr val="windowText" lastClr="000000"/>
                          </a:solidFill>
                          <a:effectLst/>
                        </a:rPr>
                        <a:t>added</a:t>
                      </a:r>
                      <a:endParaRPr lang="en-BE" sz="1800" b="0"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BE"/>
                    </a:p>
                  </a:txBody>
                  <a:tcPr/>
                </a:tc>
                <a:tc hMerge="1">
                  <a:txBody>
                    <a:bodyPr/>
                    <a:lstStyle/>
                    <a:p>
                      <a:endParaRPr lang="en-BE"/>
                    </a:p>
                  </a:txBody>
                  <a:tcPr/>
                </a:tc>
                <a:tc gridSpan="3">
                  <a:txBody>
                    <a:bodyPr/>
                    <a:lstStyle/>
                    <a:p>
                      <a:pPr algn="ctr">
                        <a:lnSpc>
                          <a:spcPts val="1000"/>
                        </a:lnSpc>
                        <a:spcAft>
                          <a:spcPts val="0"/>
                        </a:spcAft>
                      </a:pPr>
                      <a:r>
                        <a:rPr lang="nl-BE" sz="1800" dirty="0" err="1">
                          <a:solidFill>
                            <a:sysClr val="windowText" lastClr="000000"/>
                          </a:solidFill>
                          <a:effectLst/>
                        </a:rPr>
                        <a:t>Hour</a:t>
                      </a:r>
                      <a:r>
                        <a:rPr lang="nl-BE" sz="1800" dirty="0">
                          <a:solidFill>
                            <a:sysClr val="windowText" lastClr="000000"/>
                          </a:solidFill>
                          <a:effectLst/>
                        </a:rPr>
                        <a:t> </a:t>
                      </a:r>
                      <a:r>
                        <a:rPr lang="nl-BE" sz="1800" dirty="0" err="1">
                          <a:solidFill>
                            <a:sysClr val="windowText" lastClr="000000"/>
                          </a:solidFill>
                          <a:effectLst/>
                        </a:rPr>
                        <a:t>worked</a:t>
                      </a:r>
                      <a:endParaRPr lang="en-BE" sz="1800" b="0"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BE"/>
                    </a:p>
                  </a:txBody>
                  <a:tcPr/>
                </a:tc>
                <a:tc hMerge="1">
                  <a:txBody>
                    <a:bodyPr/>
                    <a:lstStyle/>
                    <a:p>
                      <a:endParaRPr lang="en-BE"/>
                    </a:p>
                  </a:txBody>
                  <a:tcPr/>
                </a:tc>
                <a:tc gridSpan="3">
                  <a:txBody>
                    <a:bodyPr/>
                    <a:lstStyle/>
                    <a:p>
                      <a:pPr algn="ctr">
                        <a:lnSpc>
                          <a:spcPts val="1000"/>
                        </a:lnSpc>
                        <a:spcAft>
                          <a:spcPts val="0"/>
                        </a:spcAft>
                      </a:pPr>
                      <a:r>
                        <a:rPr lang="nl-BE" sz="1800" dirty="0">
                          <a:solidFill>
                            <a:sysClr val="windowText" lastClr="000000"/>
                          </a:solidFill>
                          <a:effectLst/>
                        </a:rPr>
                        <a:t>Productivity</a:t>
                      </a:r>
                      <a:endParaRPr lang="en-BE" sz="1800" b="0"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BE"/>
                    </a:p>
                  </a:txBody>
                  <a:tcPr/>
                </a:tc>
                <a:tc hMerge="1">
                  <a:txBody>
                    <a:bodyPr/>
                    <a:lstStyle/>
                    <a:p>
                      <a:endParaRPr lang="en-BE"/>
                    </a:p>
                  </a:txBody>
                  <a:tcPr/>
                </a:tc>
                <a:extLst>
                  <a:ext uri="{0D108BD9-81ED-4DB2-BD59-A6C34878D82A}">
                    <a16:rowId xmlns:a16="http://schemas.microsoft.com/office/drawing/2014/main" val="889737554"/>
                  </a:ext>
                </a:extLst>
              </a:tr>
              <a:tr h="393925">
                <a:tc>
                  <a:txBody>
                    <a:bodyPr/>
                    <a:lstStyle/>
                    <a:p>
                      <a:pPr algn="ctr">
                        <a:lnSpc>
                          <a:spcPts val="1000"/>
                        </a:lnSpc>
                        <a:spcAft>
                          <a:spcPts val="0"/>
                        </a:spcAft>
                      </a:pPr>
                      <a:r>
                        <a:rPr lang="fr-BE" sz="1600" b="1" dirty="0">
                          <a:solidFill>
                            <a:sysClr val="windowText" lastClr="000000"/>
                          </a:solidFill>
                          <a:effectLst/>
                          <a:latin typeface="+mn-lt"/>
                        </a:rPr>
                        <a:t> </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dirty="0">
                          <a:solidFill>
                            <a:sysClr val="windowText" lastClr="000000"/>
                          </a:solidFill>
                          <a:effectLst/>
                        </a:rPr>
                        <a:t>00-18</a:t>
                      </a:r>
                      <a:endParaRPr lang="en-BE" sz="1800" b="1"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dirty="0">
                          <a:solidFill>
                            <a:sysClr val="windowText" lastClr="000000"/>
                          </a:solidFill>
                          <a:effectLst/>
                        </a:rPr>
                        <a:t>00-07</a:t>
                      </a:r>
                      <a:endParaRPr lang="en-BE" sz="1800" b="1"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dirty="0">
                          <a:solidFill>
                            <a:sysClr val="windowText" lastClr="000000"/>
                          </a:solidFill>
                          <a:effectLst/>
                        </a:rPr>
                        <a:t>12-18</a:t>
                      </a:r>
                      <a:endParaRPr lang="en-BE" sz="1800" b="1"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dirty="0">
                          <a:solidFill>
                            <a:sysClr val="windowText" lastClr="000000"/>
                          </a:solidFill>
                          <a:effectLst/>
                        </a:rPr>
                        <a:t>00-18</a:t>
                      </a:r>
                      <a:endParaRPr lang="en-BE" sz="1800" b="1"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dirty="0">
                          <a:solidFill>
                            <a:sysClr val="windowText" lastClr="000000"/>
                          </a:solidFill>
                          <a:effectLst/>
                        </a:rPr>
                        <a:t>00-07</a:t>
                      </a:r>
                      <a:endParaRPr lang="en-BE" sz="1800" b="1"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dirty="0">
                          <a:solidFill>
                            <a:sysClr val="windowText" lastClr="000000"/>
                          </a:solidFill>
                          <a:effectLst/>
                        </a:rPr>
                        <a:t>12-18</a:t>
                      </a:r>
                      <a:endParaRPr lang="en-BE" sz="1800" b="1"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dirty="0">
                          <a:solidFill>
                            <a:sysClr val="windowText" lastClr="000000"/>
                          </a:solidFill>
                          <a:effectLst/>
                        </a:rPr>
                        <a:t>00-18</a:t>
                      </a:r>
                      <a:endParaRPr lang="en-BE" sz="1800" b="1"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a:solidFill>
                            <a:sysClr val="windowText" lastClr="000000"/>
                          </a:solidFill>
                          <a:effectLst/>
                        </a:rPr>
                        <a:t>00-07</a:t>
                      </a:r>
                      <a:endParaRPr lang="en-BE" sz="1800" b="1">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dirty="0">
                          <a:solidFill>
                            <a:sysClr val="windowText" lastClr="000000"/>
                          </a:solidFill>
                          <a:effectLst/>
                        </a:rPr>
                        <a:t>12-18</a:t>
                      </a:r>
                      <a:endParaRPr lang="en-BE" sz="1800" b="1" dirty="0">
                        <a:solidFill>
                          <a:sysClr val="windowText" lastClr="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1225698"/>
                  </a:ext>
                </a:extLst>
              </a:tr>
              <a:tr h="249723">
                <a:tc>
                  <a:txBody>
                    <a:bodyPr/>
                    <a:lstStyle/>
                    <a:p>
                      <a:pPr>
                        <a:lnSpc>
                          <a:spcPts val="1200"/>
                        </a:lnSpc>
                        <a:spcAft>
                          <a:spcPts val="0"/>
                        </a:spcAft>
                      </a:pPr>
                      <a:r>
                        <a:rPr lang="fr-BE" sz="1600" b="1" dirty="0" err="1">
                          <a:solidFill>
                            <a:sysClr val="windowText" lastClr="000000"/>
                          </a:solidFill>
                          <a:effectLst/>
                          <a:latin typeface="+mn-lt"/>
                        </a:rPr>
                        <a:t>Manufacturing</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0,6</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1,8</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-1,5</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-1,5</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-0,7</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2,1</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3,4</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1,8</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548909"/>
                  </a:ext>
                </a:extLst>
              </a:tr>
              <a:tr h="249723">
                <a:tc>
                  <a:txBody>
                    <a:bodyPr/>
                    <a:lstStyle/>
                    <a:p>
                      <a:pPr>
                        <a:lnSpc>
                          <a:spcPts val="1200"/>
                        </a:lnSpc>
                        <a:spcAft>
                          <a:spcPts val="0"/>
                        </a:spcAft>
                      </a:pPr>
                      <a:r>
                        <a:rPr lang="nl-BE" sz="1600" b="1" dirty="0">
                          <a:solidFill>
                            <a:sysClr val="windowText" lastClr="000000"/>
                          </a:solidFill>
                          <a:effectLst/>
                          <a:latin typeface="+mn-lt"/>
                        </a:rPr>
                        <a:t>Food </a:t>
                      </a:r>
                      <a:r>
                        <a:rPr lang="nl-BE" sz="1600" b="1" dirty="0" err="1">
                          <a:solidFill>
                            <a:sysClr val="windowText" lastClr="000000"/>
                          </a:solidFill>
                          <a:effectLst/>
                          <a:latin typeface="+mn-lt"/>
                        </a:rPr>
                        <a:t>industry</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1,5</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2,3</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1,2</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-0,2</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-0,4</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0,5</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1,7</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2,8</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0,7</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9638476"/>
                  </a:ext>
                </a:extLst>
              </a:tr>
              <a:tr h="249723">
                <a:tc>
                  <a:txBody>
                    <a:bodyPr/>
                    <a:lstStyle/>
                    <a:p>
                      <a:pPr>
                        <a:lnSpc>
                          <a:spcPts val="1200"/>
                        </a:lnSpc>
                        <a:spcAft>
                          <a:spcPts val="0"/>
                        </a:spcAft>
                      </a:pPr>
                      <a:r>
                        <a:rPr lang="nl-BE" sz="1600" b="1" dirty="0" err="1">
                          <a:solidFill>
                            <a:sysClr val="windowText" lastClr="000000"/>
                          </a:solidFill>
                          <a:effectLst/>
                          <a:latin typeface="+mn-lt"/>
                        </a:rPr>
                        <a:t>Textile</a:t>
                      </a:r>
                      <a:r>
                        <a:rPr lang="nl-BE" sz="1600" b="1" dirty="0">
                          <a:solidFill>
                            <a:sysClr val="windowText" lastClr="000000"/>
                          </a:solidFill>
                          <a:effectLst/>
                          <a:latin typeface="+mn-lt"/>
                        </a:rPr>
                        <a:t> </a:t>
                      </a:r>
                      <a:r>
                        <a:rPr lang="nl-BE" sz="1600" b="1" dirty="0" err="1">
                          <a:solidFill>
                            <a:sysClr val="windowText" lastClr="000000"/>
                          </a:solidFill>
                          <a:effectLst/>
                          <a:latin typeface="+mn-lt"/>
                        </a:rPr>
                        <a:t>industry</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 -4,0</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-0,9</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-5,0</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-4,9</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1,0</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4,3</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rgbClr val="FF0000"/>
                          </a:solidFill>
                          <a:effectLst/>
                        </a:rPr>
                        <a:t>-0,1</a:t>
                      </a:r>
                      <a:endParaRPr lang="en-BE" sz="1800" dirty="0">
                        <a:solidFill>
                          <a:srgbClr val="FF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1164837"/>
                  </a:ext>
                </a:extLst>
              </a:tr>
              <a:tr h="256175">
                <a:tc>
                  <a:txBody>
                    <a:bodyPr/>
                    <a:lstStyle/>
                    <a:p>
                      <a:pPr>
                        <a:lnSpc>
                          <a:spcPts val="1200"/>
                        </a:lnSpc>
                        <a:spcAft>
                          <a:spcPts val="0"/>
                        </a:spcAft>
                      </a:pPr>
                      <a:r>
                        <a:rPr lang="fr-BE" sz="1600" b="1" dirty="0">
                          <a:solidFill>
                            <a:sysClr val="windowText" lastClr="000000"/>
                          </a:solidFill>
                          <a:effectLst/>
                          <a:latin typeface="+mn-lt"/>
                          <a:ea typeface="Times New Roman" panose="02020603050405020304" pitchFamily="18" charset="0"/>
                          <a:cs typeface="Times New Roman" panose="02020603050405020304" pitchFamily="18" charset="0"/>
                        </a:rPr>
                        <a:t>Wood and </a:t>
                      </a: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paper</a:t>
                      </a:r>
                      <a:r>
                        <a:rPr lang="fr-BE" sz="1600" b="1" dirty="0">
                          <a:solidFill>
                            <a:sysClr val="windowText" lastClr="000000"/>
                          </a:solidFill>
                          <a:effectLst/>
                          <a:latin typeface="+mn-lt"/>
                          <a:ea typeface="Times New Roman" panose="02020603050405020304" pitchFamily="18" charset="0"/>
                          <a:cs typeface="Times New Roman" panose="02020603050405020304" pitchFamily="18" charset="0"/>
                        </a:rPr>
                        <a:t> </a:t>
                      </a: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industry</a:t>
                      </a:r>
                      <a:r>
                        <a:rPr lang="fr-BE" sz="1600" b="1" dirty="0">
                          <a:solidFill>
                            <a:sysClr val="windowText" lastClr="000000"/>
                          </a:solidFill>
                          <a:effectLst/>
                          <a:latin typeface="+mn-lt"/>
                          <a:ea typeface="Times New Roman" panose="02020603050405020304" pitchFamily="18" charset="0"/>
                          <a:cs typeface="Times New Roman" panose="02020603050405020304" pitchFamily="18" charset="0"/>
                        </a:rPr>
                        <a:t> </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-0,1</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2,8</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-1,7</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-1,8</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-1,7</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-1,6</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1,7</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4,5</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0,0</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2475204"/>
                  </a:ext>
                </a:extLst>
              </a:tr>
              <a:tr h="258183">
                <a:tc>
                  <a:txBody>
                    <a:bodyPr/>
                    <a:lstStyle/>
                    <a:p>
                      <a:pPr>
                        <a:lnSpc>
                          <a:spcPts val="1200"/>
                        </a:lnSpc>
                        <a:spcAft>
                          <a:spcPts val="0"/>
                        </a:spcAft>
                      </a:pPr>
                      <a:r>
                        <a:rPr lang="nl-BE" sz="1600" b="1" dirty="0">
                          <a:solidFill>
                            <a:sysClr val="windowText" lastClr="000000"/>
                          </a:solidFill>
                          <a:effectLst/>
                          <a:latin typeface="+mn-lt"/>
                        </a:rPr>
                        <a:t>Petroleum </a:t>
                      </a:r>
                      <a:r>
                        <a:rPr lang="nl-BE" sz="1600" b="1" dirty="0" err="1">
                          <a:solidFill>
                            <a:sysClr val="windowText" lastClr="000000"/>
                          </a:solidFill>
                          <a:effectLst/>
                          <a:latin typeface="+mn-lt"/>
                        </a:rPr>
                        <a:t>refineries</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1,7</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10,2</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-0,1</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0,9</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1,8</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10,3</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152400" algn="l"/>
                        </a:tabLst>
                      </a:pPr>
                      <a:r>
                        <a:rPr lang="nl-BE" sz="1800" dirty="0">
                          <a:solidFill>
                            <a:srgbClr val="FF0000"/>
                          </a:solidFill>
                          <a:effectLst/>
                        </a:rPr>
                        <a:t>-1,0</a:t>
                      </a:r>
                      <a:endParaRPr lang="en-BE" sz="1800" dirty="0">
                        <a:solidFill>
                          <a:srgbClr val="FF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800563702"/>
                  </a:ext>
                </a:extLst>
              </a:tr>
              <a:tr h="249723">
                <a:tc>
                  <a:txBody>
                    <a:bodyPr/>
                    <a:lstStyle/>
                    <a:p>
                      <a:pPr>
                        <a:lnSpc>
                          <a:spcPts val="1200"/>
                        </a:lnSpc>
                        <a:spcAft>
                          <a:spcPts val="0"/>
                        </a:spcAft>
                      </a:pPr>
                      <a:r>
                        <a:rPr lang="fr-BE" sz="1600" b="1" dirty="0">
                          <a:solidFill>
                            <a:sysClr val="windowText" lastClr="000000"/>
                          </a:solidFill>
                          <a:effectLst/>
                          <a:latin typeface="+mn-lt"/>
                          <a:ea typeface="Times New Roman" panose="02020603050405020304" pitchFamily="18" charset="0"/>
                          <a:cs typeface="Times New Roman" panose="02020603050405020304" pitchFamily="18" charset="0"/>
                        </a:rPr>
                        <a:t>Chemicals </a:t>
                      </a: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industry</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0,2</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-1,9</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2,2</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-1,5</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-0,8</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1,7</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0,2</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3,0</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0824971"/>
                  </a:ext>
                </a:extLst>
              </a:tr>
              <a:tr h="249723">
                <a:tc>
                  <a:txBody>
                    <a:bodyPr/>
                    <a:lstStyle/>
                    <a:p>
                      <a:pPr>
                        <a:lnSpc>
                          <a:spcPts val="1200"/>
                        </a:lnSpc>
                        <a:spcAft>
                          <a:spcPts val="0"/>
                        </a:spcAft>
                      </a:pPr>
                      <a:r>
                        <a:rPr lang="nl-BE" sz="1600" b="1" dirty="0" err="1">
                          <a:solidFill>
                            <a:sysClr val="windowText" lastClr="000000"/>
                          </a:solidFill>
                          <a:effectLst/>
                          <a:latin typeface="+mn-lt"/>
                          <a:ea typeface="Times New Roman" panose="02020603050405020304" pitchFamily="18" charset="0"/>
                          <a:cs typeface="Times New Roman" panose="02020603050405020304" pitchFamily="18" charset="0"/>
                        </a:rPr>
                        <a:t>Pharmaceuticals</a:t>
                      </a:r>
                      <a:r>
                        <a:rPr lang="nl-BE" sz="1600" b="1" dirty="0">
                          <a:solidFill>
                            <a:sysClr val="windowText" lastClr="000000"/>
                          </a:solidFill>
                          <a:effectLst/>
                          <a:latin typeface="+mn-lt"/>
                          <a:ea typeface="Times New Roman" panose="02020603050405020304" pitchFamily="18" charset="0"/>
                          <a:cs typeface="Times New Roman" panose="02020603050405020304" pitchFamily="18" charset="0"/>
                        </a:rPr>
                        <a:t> </a:t>
                      </a:r>
                      <a:r>
                        <a:rPr lang="nl-BE" sz="1600" b="1" dirty="0" err="1">
                          <a:solidFill>
                            <a:sysClr val="windowText" lastClr="000000"/>
                          </a:solidFill>
                          <a:effectLst/>
                          <a:latin typeface="+mn-lt"/>
                          <a:ea typeface="Times New Roman" panose="02020603050405020304" pitchFamily="18" charset="0"/>
                          <a:cs typeface="Times New Roman" panose="02020603050405020304" pitchFamily="18" charset="0"/>
                        </a:rPr>
                        <a:t>industy</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6,3</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9,5</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5,7</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2,0</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2,7</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2,8</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4,2</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6,6</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152400" algn="l"/>
                        </a:tabLst>
                      </a:pPr>
                      <a:r>
                        <a:rPr lang="nl-BE" sz="1800" dirty="0">
                          <a:solidFill>
                            <a:sysClr val="windowText" lastClr="000000"/>
                          </a:solidFill>
                          <a:effectLst/>
                        </a:rPr>
                        <a:t>2,9</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720529837"/>
                  </a:ext>
                </a:extLst>
              </a:tr>
              <a:tr h="232074">
                <a:tc>
                  <a:txBody>
                    <a:bodyPr/>
                    <a:lstStyle/>
                    <a:p>
                      <a:pPr>
                        <a:lnSpc>
                          <a:spcPts val="1200"/>
                        </a:lnSpc>
                        <a:spcAft>
                          <a:spcPts val="0"/>
                        </a:spcAft>
                      </a:pP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Rubber</a:t>
                      </a:r>
                      <a:r>
                        <a:rPr lang="fr-BE" sz="1600" b="1" dirty="0">
                          <a:solidFill>
                            <a:sysClr val="windowText" lastClr="000000"/>
                          </a:solidFill>
                          <a:effectLst/>
                          <a:latin typeface="+mn-lt"/>
                          <a:ea typeface="Times New Roman" panose="02020603050405020304" pitchFamily="18" charset="0"/>
                          <a:cs typeface="Times New Roman" panose="02020603050405020304" pitchFamily="18" charset="0"/>
                        </a:rPr>
                        <a:t> and </a:t>
                      </a: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platics</a:t>
                      </a:r>
                      <a:r>
                        <a:rPr lang="fr-BE" sz="1600" b="1" dirty="0">
                          <a:solidFill>
                            <a:sysClr val="windowText" lastClr="000000"/>
                          </a:solidFill>
                          <a:effectLst/>
                          <a:latin typeface="+mn-lt"/>
                          <a:ea typeface="Times New Roman" panose="02020603050405020304" pitchFamily="18" charset="0"/>
                          <a:cs typeface="Times New Roman" panose="02020603050405020304" pitchFamily="18" charset="0"/>
                        </a:rPr>
                        <a:t> </a:t>
                      </a: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industry</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1,3</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3,0</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0,9</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-0,9</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-0,9</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-0,6</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2,2</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4,0</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1,5</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1626177"/>
                  </a:ext>
                </a:extLst>
              </a:tr>
              <a:tr h="249723">
                <a:tc>
                  <a:txBody>
                    <a:bodyPr/>
                    <a:lstStyle/>
                    <a:p>
                      <a:pPr>
                        <a:lnSpc>
                          <a:spcPts val="1200"/>
                        </a:lnSpc>
                        <a:spcAft>
                          <a:spcPts val="0"/>
                        </a:spcAft>
                      </a:pPr>
                      <a:r>
                        <a:rPr lang="fr-BE" sz="1600" b="1" dirty="0" err="1">
                          <a:solidFill>
                            <a:sysClr val="windowText" lastClr="000000"/>
                          </a:solidFill>
                          <a:effectLst/>
                          <a:latin typeface="+mn-lt"/>
                        </a:rPr>
                        <a:t>Metallurgy</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-0,6</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1,4</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-2,0</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-0,5</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-2,3</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1,4</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2,0</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2,2</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5694194"/>
                  </a:ext>
                </a:extLst>
              </a:tr>
              <a:tr h="374221">
                <a:tc>
                  <a:txBody>
                    <a:bodyPr/>
                    <a:lstStyle/>
                    <a:p>
                      <a:pPr>
                        <a:lnSpc>
                          <a:spcPts val="1200"/>
                        </a:lnSpc>
                        <a:spcAft>
                          <a:spcPts val="0"/>
                        </a:spcAft>
                      </a:pP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Manufacturing</a:t>
                      </a:r>
                      <a:r>
                        <a:rPr lang="fr-BE" sz="1600" b="1" dirty="0">
                          <a:solidFill>
                            <a:sysClr val="windowText" lastClr="000000"/>
                          </a:solidFill>
                          <a:effectLst/>
                          <a:latin typeface="+mn-lt"/>
                          <a:ea typeface="Times New Roman" panose="02020603050405020304" pitchFamily="18" charset="0"/>
                          <a:cs typeface="Times New Roman" panose="02020603050405020304" pitchFamily="18" charset="0"/>
                        </a:rPr>
                        <a:t> of </a:t>
                      </a: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electronic</a:t>
                      </a:r>
                      <a:r>
                        <a:rPr lang="fr-BE" sz="1600" b="1" dirty="0">
                          <a:solidFill>
                            <a:sysClr val="windowText" lastClr="000000"/>
                          </a:solidFill>
                          <a:effectLst/>
                          <a:latin typeface="+mn-lt"/>
                          <a:ea typeface="Times New Roman" panose="02020603050405020304" pitchFamily="18" charset="0"/>
                          <a:cs typeface="Times New Roman" panose="02020603050405020304" pitchFamily="18" charset="0"/>
                        </a:rPr>
                        <a:t> </a:t>
                      </a: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products</a:t>
                      </a:r>
                      <a:endParaRPr lang="fr-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1,0</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5,5</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2,3</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-4,1</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-4,9</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5,4</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11,0</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152400" algn="l"/>
                        </a:tabLst>
                      </a:pPr>
                      <a:r>
                        <a:rPr lang="nl-BE" sz="1800" dirty="0">
                          <a:solidFill>
                            <a:sysClr val="windowText" lastClr="000000"/>
                          </a:solidFill>
                          <a:effectLst/>
                        </a:rPr>
                        <a:t>2,4</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08568066"/>
                  </a:ext>
                </a:extLst>
              </a:tr>
              <a:tr h="408790">
                <a:tc>
                  <a:txBody>
                    <a:bodyPr/>
                    <a:lstStyle/>
                    <a:p>
                      <a:pPr>
                        <a:lnSpc>
                          <a:spcPts val="1200"/>
                        </a:lnSpc>
                        <a:spcAft>
                          <a:spcPts val="0"/>
                        </a:spcAft>
                      </a:pPr>
                      <a:r>
                        <a:rPr lang="fr-BE" sz="1600" b="1" dirty="0" err="1">
                          <a:solidFill>
                            <a:sysClr val="windowText" lastClr="000000"/>
                          </a:solidFill>
                          <a:effectLst/>
                          <a:latin typeface="+mn-lt"/>
                        </a:rPr>
                        <a:t>Manufacturing</a:t>
                      </a:r>
                      <a:r>
                        <a:rPr lang="fr-BE" sz="1600" b="1" dirty="0">
                          <a:solidFill>
                            <a:sysClr val="windowText" lastClr="000000"/>
                          </a:solidFill>
                          <a:effectLst/>
                          <a:latin typeface="+mn-lt"/>
                        </a:rPr>
                        <a:t> of </a:t>
                      </a:r>
                      <a:r>
                        <a:rPr lang="fr-BE" sz="1600" b="1" dirty="0" err="1">
                          <a:solidFill>
                            <a:sysClr val="windowText" lastClr="000000"/>
                          </a:solidFill>
                          <a:effectLst/>
                          <a:latin typeface="+mn-lt"/>
                        </a:rPr>
                        <a:t>electrical</a:t>
                      </a:r>
                      <a:r>
                        <a:rPr lang="fr-BE" sz="1600" b="1" dirty="0">
                          <a:solidFill>
                            <a:sysClr val="windowText" lastClr="000000"/>
                          </a:solidFill>
                          <a:effectLst/>
                          <a:latin typeface="+mn-lt"/>
                        </a:rPr>
                        <a:t> </a:t>
                      </a:r>
                      <a:r>
                        <a:rPr lang="fr-BE" sz="1600" b="1" dirty="0" err="1">
                          <a:solidFill>
                            <a:sysClr val="windowText" lastClr="000000"/>
                          </a:solidFill>
                          <a:effectLst/>
                          <a:latin typeface="+mn-lt"/>
                        </a:rPr>
                        <a:t>appliances</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-3,9</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-2,4</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-5,8</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-3,1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-4,1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-3,2</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-0,8</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1,8</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rgbClr val="FF0000"/>
                          </a:solidFill>
                          <a:effectLst/>
                        </a:rPr>
                        <a:t>-2,7</a:t>
                      </a:r>
                      <a:endParaRPr lang="en-BE" sz="1800" dirty="0">
                        <a:solidFill>
                          <a:srgbClr val="FF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2744504"/>
                  </a:ext>
                </a:extLst>
              </a:tr>
              <a:tr h="344245">
                <a:tc>
                  <a:txBody>
                    <a:bodyPr/>
                    <a:lstStyle/>
                    <a:p>
                      <a:pPr>
                        <a:lnSpc>
                          <a:spcPts val="1200"/>
                        </a:lnSpc>
                        <a:spcAft>
                          <a:spcPts val="0"/>
                        </a:spcAft>
                      </a:pPr>
                      <a:r>
                        <a:rPr lang="fr-BE" sz="1600" b="1" dirty="0" err="1">
                          <a:solidFill>
                            <a:sysClr val="windowText" lastClr="000000"/>
                          </a:solidFill>
                          <a:effectLst/>
                          <a:latin typeface="+mn-lt"/>
                        </a:rPr>
                        <a:t>Manufacturing</a:t>
                      </a:r>
                      <a:r>
                        <a:rPr lang="fr-BE" sz="1600" b="1" dirty="0">
                          <a:solidFill>
                            <a:sysClr val="windowText" lastClr="000000"/>
                          </a:solidFill>
                          <a:effectLst/>
                          <a:latin typeface="+mn-lt"/>
                        </a:rPr>
                        <a:t> of </a:t>
                      </a:r>
                      <a:r>
                        <a:rPr lang="fr-BE" sz="1600" b="1" dirty="0" err="1">
                          <a:solidFill>
                            <a:sysClr val="windowText" lastClr="000000"/>
                          </a:solidFill>
                          <a:effectLst/>
                          <a:latin typeface="+mn-lt"/>
                        </a:rPr>
                        <a:t>machinery</a:t>
                      </a:r>
                      <a:r>
                        <a:rPr lang="fr-BE" sz="1600" b="1" dirty="0">
                          <a:solidFill>
                            <a:sysClr val="windowText" lastClr="000000"/>
                          </a:solidFill>
                          <a:effectLst/>
                          <a:latin typeface="+mn-lt"/>
                        </a:rPr>
                        <a:t> and </a:t>
                      </a:r>
                      <a:r>
                        <a:rPr lang="fr-BE" sz="1600" b="1" dirty="0" err="1">
                          <a:solidFill>
                            <a:sysClr val="windowText" lastClr="000000"/>
                          </a:solidFill>
                          <a:effectLst/>
                          <a:latin typeface="+mn-lt"/>
                        </a:rPr>
                        <a:t>equipment</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-0,6</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2,9</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-1,6</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-1,4</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0,8</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3,0</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0,5</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267934"/>
                  </a:ext>
                </a:extLst>
              </a:tr>
              <a:tr h="290456">
                <a:tc>
                  <a:txBody>
                    <a:bodyPr/>
                    <a:lstStyle/>
                    <a:p>
                      <a:pPr>
                        <a:lnSpc>
                          <a:spcPts val="1200"/>
                        </a:lnSpc>
                        <a:spcAft>
                          <a:spcPts val="0"/>
                        </a:spcAft>
                      </a:pPr>
                      <a:r>
                        <a:rPr lang="fr-BE" sz="1600" b="1" dirty="0" err="1">
                          <a:solidFill>
                            <a:sysClr val="windowText" lastClr="000000"/>
                          </a:solidFill>
                          <a:effectLst/>
                          <a:latin typeface="+mn-lt"/>
                        </a:rPr>
                        <a:t>Manufacturing</a:t>
                      </a:r>
                      <a:r>
                        <a:rPr lang="fr-BE" sz="1600" b="1" dirty="0">
                          <a:solidFill>
                            <a:sysClr val="windowText" lastClr="000000"/>
                          </a:solidFill>
                          <a:effectLst/>
                          <a:latin typeface="+mn-lt"/>
                        </a:rPr>
                        <a:t> of </a:t>
                      </a:r>
                      <a:r>
                        <a:rPr lang="fr-BE" sz="1600" b="1" dirty="0" err="1">
                          <a:solidFill>
                            <a:sysClr val="windowText" lastClr="000000"/>
                          </a:solidFill>
                          <a:effectLst/>
                          <a:latin typeface="+mn-lt"/>
                        </a:rPr>
                        <a:t>motor</a:t>
                      </a:r>
                      <a:r>
                        <a:rPr lang="fr-BE" sz="1600" b="1" dirty="0">
                          <a:solidFill>
                            <a:sysClr val="windowText" lastClr="000000"/>
                          </a:solidFill>
                          <a:effectLst/>
                          <a:latin typeface="+mn-lt"/>
                        </a:rPr>
                        <a:t> </a:t>
                      </a:r>
                      <a:r>
                        <a:rPr lang="fr-BE" sz="1600" b="1" dirty="0" err="1">
                          <a:solidFill>
                            <a:sysClr val="windowText" lastClr="000000"/>
                          </a:solidFill>
                          <a:effectLst/>
                          <a:latin typeface="+mn-lt"/>
                        </a:rPr>
                        <a:t>vehicules</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-2,4</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-2,1</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0,3</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-3,5</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-3,1</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-2,2</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1,2</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1,0</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2,5</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7315047"/>
                  </a:ext>
                </a:extLst>
              </a:tr>
              <a:tr h="360066">
                <a:tc>
                  <a:txBody>
                    <a:bodyPr/>
                    <a:lstStyle/>
                    <a:p>
                      <a:pPr>
                        <a:lnSpc>
                          <a:spcPts val="1200"/>
                        </a:lnSpc>
                        <a:spcAft>
                          <a:spcPts val="0"/>
                        </a:spcAft>
                      </a:pP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Other</a:t>
                      </a:r>
                      <a:r>
                        <a:rPr lang="fr-BE" sz="1600" b="1" dirty="0">
                          <a:solidFill>
                            <a:sysClr val="windowText" lastClr="000000"/>
                          </a:solidFill>
                          <a:effectLst/>
                          <a:latin typeface="+mn-lt"/>
                          <a:ea typeface="Times New Roman" panose="02020603050405020304" pitchFamily="18" charset="0"/>
                          <a:cs typeface="Times New Roman" panose="02020603050405020304" pitchFamily="18" charset="0"/>
                        </a:rPr>
                        <a:t> </a:t>
                      </a: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manufacturing</a:t>
                      </a:r>
                      <a:r>
                        <a:rPr lang="fr-BE" sz="1600" b="1" dirty="0">
                          <a:solidFill>
                            <a:sysClr val="windowText" lastClr="000000"/>
                          </a:solidFill>
                          <a:effectLst/>
                          <a:latin typeface="+mn-lt"/>
                          <a:ea typeface="Times New Roman" panose="02020603050405020304" pitchFamily="18" charset="0"/>
                          <a:cs typeface="Times New Roman" panose="02020603050405020304" pitchFamily="18" charset="0"/>
                        </a:rPr>
                        <a:t> </a:t>
                      </a:r>
                      <a:r>
                        <a:rPr lang="fr-BE" sz="1600" b="1" dirty="0" err="1">
                          <a:solidFill>
                            <a:sysClr val="windowText" lastClr="000000"/>
                          </a:solidFill>
                          <a:effectLst/>
                          <a:latin typeface="+mn-lt"/>
                          <a:ea typeface="Times New Roman" panose="02020603050405020304" pitchFamily="18" charset="0"/>
                          <a:cs typeface="Times New Roman" panose="02020603050405020304" pitchFamily="18" charset="0"/>
                        </a:rPr>
                        <a:t>industry</a:t>
                      </a:r>
                      <a:endParaRPr lang="en-BE" sz="1600" b="1"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1,5</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-2,4</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2,4</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0,9</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-1,4</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1,7</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0,6</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a:solidFill>
                            <a:sysClr val="windowText" lastClr="000000"/>
                          </a:solidFill>
                          <a:effectLst/>
                        </a:rPr>
                        <a:t>-1,0</a:t>
                      </a:r>
                      <a:endParaRPr lang="en-BE" sz="180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dirty="0">
                          <a:solidFill>
                            <a:sysClr val="windowText" lastClr="000000"/>
                          </a:solidFill>
                          <a:effectLst/>
                        </a:rPr>
                        <a:t>0,7</a:t>
                      </a:r>
                      <a:endParaRPr lang="en-BE" sz="1800" dirty="0">
                        <a:solidFill>
                          <a:sysClr val="windowText" lastClr="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405432954"/>
                  </a:ext>
                </a:extLst>
              </a:tr>
            </a:tbl>
          </a:graphicData>
        </a:graphic>
      </p:graphicFrame>
      <p:sp>
        <p:nvSpPr>
          <p:cNvPr id="7" name="Rectangle 6">
            <a:extLst>
              <a:ext uri="{FF2B5EF4-FFF2-40B4-BE49-F238E27FC236}">
                <a16:creationId xmlns:a16="http://schemas.microsoft.com/office/drawing/2014/main" id="{BACD1F9F-6237-47AF-87F5-73F09D6B84AB}"/>
              </a:ext>
            </a:extLst>
          </p:cNvPr>
          <p:cNvSpPr/>
          <p:nvPr/>
        </p:nvSpPr>
        <p:spPr>
          <a:xfrm>
            <a:off x="3769894" y="307617"/>
            <a:ext cx="8357937" cy="1477328"/>
          </a:xfrm>
          <a:prstGeom prst="rect">
            <a:avLst/>
          </a:prstGeom>
        </p:spPr>
        <p:txBody>
          <a:bodyPr wrap="square">
            <a:spAutoFit/>
          </a:bodyPr>
          <a:lstStyle/>
          <a:p>
            <a:r>
              <a:rPr lang="fr-FR" dirty="0">
                <a:solidFill>
                  <a:srgbClr val="FF0000"/>
                </a:solidFill>
              </a:rPr>
              <a:t>Table </a:t>
            </a:r>
            <a:r>
              <a:rPr lang="en-BE" dirty="0">
                <a:solidFill>
                  <a:srgbClr val="FF0000"/>
                </a:solidFill>
              </a:rPr>
              <a:t>3</a:t>
            </a:r>
            <a:r>
              <a:rPr lang="fr-FR" dirty="0">
                <a:solidFill>
                  <a:srgbClr val="FF0000"/>
                </a:solidFill>
              </a:rPr>
              <a:t>: </a:t>
            </a:r>
            <a:r>
              <a:rPr lang="en-US" dirty="0">
                <a:solidFill>
                  <a:srgbClr val="FF0000"/>
                </a:solidFill>
              </a:rPr>
              <a:t>Average annual growth rate of value added in volume, hours worked and productivity per hour in the Belgian manufacturing industry</a:t>
            </a:r>
          </a:p>
          <a:p>
            <a:endParaRPr lang="fr-FR" sz="1800" dirty="0"/>
          </a:p>
          <a:p>
            <a:r>
              <a:rPr lang="fr-FR" sz="1800" dirty="0"/>
              <a:t>In %</a:t>
            </a:r>
          </a:p>
          <a:p>
            <a:endParaRPr lang="en-BE" dirty="0">
              <a:solidFill>
                <a:srgbClr val="FF0000"/>
              </a:solidFill>
            </a:endParaRPr>
          </a:p>
        </p:txBody>
      </p:sp>
      <p:sp>
        <p:nvSpPr>
          <p:cNvPr id="9" name="Rectangle 8">
            <a:extLst>
              <a:ext uri="{FF2B5EF4-FFF2-40B4-BE49-F238E27FC236}">
                <a16:creationId xmlns:a16="http://schemas.microsoft.com/office/drawing/2014/main" id="{A0B56953-23D6-4126-9438-2EF605C33B37}"/>
              </a:ext>
            </a:extLst>
          </p:cNvPr>
          <p:cNvSpPr/>
          <p:nvPr/>
        </p:nvSpPr>
        <p:spPr>
          <a:xfrm>
            <a:off x="3705724" y="6468341"/>
            <a:ext cx="8357937" cy="369332"/>
          </a:xfrm>
          <a:prstGeom prst="rect">
            <a:avLst/>
          </a:prstGeom>
        </p:spPr>
        <p:txBody>
          <a:bodyPr wrap="square">
            <a:spAutoFit/>
          </a:bodyPr>
          <a:lstStyle/>
          <a:p>
            <a:r>
              <a:rPr lang="fr-FR" dirty="0"/>
              <a:t>Source: Eurostat, National </a:t>
            </a:r>
            <a:r>
              <a:rPr lang="fr-FR" dirty="0" err="1"/>
              <a:t>Accounts</a:t>
            </a:r>
            <a:r>
              <a:rPr lang="fr-FR" dirty="0"/>
              <a:t> Institute, </a:t>
            </a:r>
            <a:r>
              <a:rPr lang="fr-FR" dirty="0" err="1"/>
              <a:t>October</a:t>
            </a:r>
            <a:r>
              <a:rPr lang="fr-FR" dirty="0"/>
              <a:t> 2020.</a:t>
            </a:r>
            <a:endParaRPr lang="en-BE" dirty="0"/>
          </a:p>
        </p:txBody>
      </p:sp>
    </p:spTree>
    <p:extLst>
      <p:ext uri="{BB962C8B-B14F-4D97-AF65-F5344CB8AC3E}">
        <p14:creationId xmlns:p14="http://schemas.microsoft.com/office/powerpoint/2010/main" val="1393969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8F16A2A-B067-4882-882E-23EFDE1197FE}"/>
              </a:ext>
            </a:extLst>
          </p:cNvPr>
          <p:cNvSpPr>
            <a:spLocks noGrp="1"/>
          </p:cNvSpPr>
          <p:nvPr>
            <p:ph idx="1"/>
          </p:nvPr>
        </p:nvSpPr>
        <p:spPr>
          <a:xfrm>
            <a:off x="61312" y="3426691"/>
            <a:ext cx="3647273" cy="2766644"/>
          </a:xfrm>
          <a:solidFill>
            <a:schemeClr val="bg1"/>
          </a:solidFill>
        </p:spPr>
        <p:txBody>
          <a:bodyPr>
            <a:noAutofit/>
          </a:bodyPr>
          <a:lstStyle/>
          <a:p>
            <a:pPr marL="0" indent="0">
              <a:buNone/>
            </a:pPr>
            <a:r>
              <a:rPr lang="nl-NL" sz="2100" dirty="0"/>
              <a:t>5/ </a:t>
            </a:r>
            <a:r>
              <a:rPr lang="en-US" sz="2100" dirty="0"/>
              <a:t>In Belgium, slowdown of LP growth in market services mainly explained by slowdown in services with already weak performances (real estate activities, publishing, film and video, hotels and restaurants, advertising and technical services)</a:t>
            </a:r>
          </a:p>
          <a:p>
            <a:pPr marL="0" indent="0">
              <a:buNone/>
            </a:pPr>
            <a:endParaRPr lang="en-US" sz="2100" dirty="0"/>
          </a:p>
          <a:p>
            <a:pPr marL="0" indent="0">
              <a:buNone/>
            </a:pPr>
            <a:endParaRPr lang="en-US" sz="2100" dirty="0"/>
          </a:p>
        </p:txBody>
      </p:sp>
      <p:sp>
        <p:nvSpPr>
          <p:cNvPr id="7" name="Rectangle 6">
            <a:extLst>
              <a:ext uri="{FF2B5EF4-FFF2-40B4-BE49-F238E27FC236}">
                <a16:creationId xmlns:a16="http://schemas.microsoft.com/office/drawing/2014/main" id="{BACD1F9F-6237-47AF-87F5-73F09D6B84AB}"/>
              </a:ext>
            </a:extLst>
          </p:cNvPr>
          <p:cNvSpPr/>
          <p:nvPr/>
        </p:nvSpPr>
        <p:spPr>
          <a:xfrm>
            <a:off x="3769894" y="307617"/>
            <a:ext cx="8357937" cy="1200329"/>
          </a:xfrm>
          <a:prstGeom prst="rect">
            <a:avLst/>
          </a:prstGeom>
        </p:spPr>
        <p:txBody>
          <a:bodyPr wrap="square">
            <a:spAutoFit/>
          </a:bodyPr>
          <a:lstStyle/>
          <a:p>
            <a:r>
              <a:rPr lang="fr-FR" dirty="0">
                <a:solidFill>
                  <a:srgbClr val="FF0000"/>
                </a:solidFill>
              </a:rPr>
              <a:t>Table </a:t>
            </a:r>
            <a:r>
              <a:rPr lang="en-BE" dirty="0">
                <a:solidFill>
                  <a:srgbClr val="FF0000"/>
                </a:solidFill>
              </a:rPr>
              <a:t>4</a:t>
            </a:r>
            <a:r>
              <a:rPr lang="fr-FR" dirty="0">
                <a:solidFill>
                  <a:srgbClr val="FF0000"/>
                </a:solidFill>
              </a:rPr>
              <a:t>: </a:t>
            </a:r>
            <a:r>
              <a:rPr lang="en-US" dirty="0">
                <a:solidFill>
                  <a:srgbClr val="FF0000"/>
                </a:solidFill>
              </a:rPr>
              <a:t>Average annual growth rate of value added in volume, hours worked and productivity per hour in the Belgian market services</a:t>
            </a:r>
          </a:p>
          <a:p>
            <a:r>
              <a:rPr lang="fr-FR" sz="1800" dirty="0"/>
              <a:t>In %</a:t>
            </a:r>
          </a:p>
          <a:p>
            <a:endParaRPr lang="en-BE" dirty="0">
              <a:solidFill>
                <a:srgbClr val="FF0000"/>
              </a:solidFill>
            </a:endParaRPr>
          </a:p>
        </p:txBody>
      </p:sp>
      <p:sp>
        <p:nvSpPr>
          <p:cNvPr id="9" name="Rectangle 8">
            <a:extLst>
              <a:ext uri="{FF2B5EF4-FFF2-40B4-BE49-F238E27FC236}">
                <a16:creationId xmlns:a16="http://schemas.microsoft.com/office/drawing/2014/main" id="{A0B56953-23D6-4126-9438-2EF605C33B37}"/>
              </a:ext>
            </a:extLst>
          </p:cNvPr>
          <p:cNvSpPr/>
          <p:nvPr/>
        </p:nvSpPr>
        <p:spPr>
          <a:xfrm>
            <a:off x="3705724" y="6468341"/>
            <a:ext cx="8357937" cy="369332"/>
          </a:xfrm>
          <a:prstGeom prst="rect">
            <a:avLst/>
          </a:prstGeom>
        </p:spPr>
        <p:txBody>
          <a:bodyPr wrap="square">
            <a:spAutoFit/>
          </a:bodyPr>
          <a:lstStyle/>
          <a:p>
            <a:r>
              <a:rPr lang="fr-FR" dirty="0"/>
              <a:t>Source: Eurostat, National </a:t>
            </a:r>
            <a:r>
              <a:rPr lang="fr-FR" dirty="0" err="1"/>
              <a:t>Accounts</a:t>
            </a:r>
            <a:r>
              <a:rPr lang="fr-FR" dirty="0"/>
              <a:t> Institute , </a:t>
            </a:r>
            <a:r>
              <a:rPr lang="fr-FR" dirty="0" err="1"/>
              <a:t>October</a:t>
            </a:r>
            <a:r>
              <a:rPr lang="fr-FR" dirty="0"/>
              <a:t> 2020.</a:t>
            </a:r>
            <a:endParaRPr lang="en-BE" dirty="0"/>
          </a:p>
        </p:txBody>
      </p:sp>
      <p:graphicFrame>
        <p:nvGraphicFramePr>
          <p:cNvPr id="2" name="Table 1">
            <a:extLst>
              <a:ext uri="{FF2B5EF4-FFF2-40B4-BE49-F238E27FC236}">
                <a16:creationId xmlns:a16="http://schemas.microsoft.com/office/drawing/2014/main" id="{B228F8D5-0C8B-4AC4-BA12-77BD92162FC9}"/>
              </a:ext>
            </a:extLst>
          </p:cNvPr>
          <p:cNvGraphicFramePr>
            <a:graphicFrameLocks noGrp="1"/>
          </p:cNvGraphicFramePr>
          <p:nvPr>
            <p:extLst>
              <p:ext uri="{D42A27DB-BD31-4B8C-83A1-F6EECF244321}">
                <p14:modId xmlns:p14="http://schemas.microsoft.com/office/powerpoint/2010/main" val="2023624418"/>
              </p:ext>
            </p:extLst>
          </p:nvPr>
        </p:nvGraphicFramePr>
        <p:xfrm>
          <a:off x="3769895" y="1171886"/>
          <a:ext cx="8357936" cy="5296454"/>
        </p:xfrm>
        <a:graphic>
          <a:graphicData uri="http://schemas.openxmlformats.org/drawingml/2006/table">
            <a:tbl>
              <a:tblPr firstRow="1" firstCol="1" bandRow="1">
                <a:tableStyleId>{073A0DAA-6AF3-43AB-8588-CEC1D06C72B9}</a:tableStyleId>
              </a:tblPr>
              <a:tblGrid>
                <a:gridCol w="2249610">
                  <a:extLst>
                    <a:ext uri="{9D8B030D-6E8A-4147-A177-3AD203B41FA5}">
                      <a16:colId xmlns:a16="http://schemas.microsoft.com/office/drawing/2014/main" val="3599713850"/>
                    </a:ext>
                  </a:extLst>
                </a:gridCol>
                <a:gridCol w="787155">
                  <a:extLst>
                    <a:ext uri="{9D8B030D-6E8A-4147-A177-3AD203B41FA5}">
                      <a16:colId xmlns:a16="http://schemas.microsoft.com/office/drawing/2014/main" val="1084745236"/>
                    </a:ext>
                  </a:extLst>
                </a:gridCol>
                <a:gridCol w="598238">
                  <a:extLst>
                    <a:ext uri="{9D8B030D-6E8A-4147-A177-3AD203B41FA5}">
                      <a16:colId xmlns:a16="http://schemas.microsoft.com/office/drawing/2014/main" val="2018974238"/>
                    </a:ext>
                  </a:extLst>
                </a:gridCol>
                <a:gridCol w="625402">
                  <a:extLst>
                    <a:ext uri="{9D8B030D-6E8A-4147-A177-3AD203B41FA5}">
                      <a16:colId xmlns:a16="http://schemas.microsoft.com/office/drawing/2014/main" val="3675983521"/>
                    </a:ext>
                  </a:extLst>
                </a:gridCol>
                <a:gridCol w="650929">
                  <a:extLst>
                    <a:ext uri="{9D8B030D-6E8A-4147-A177-3AD203B41FA5}">
                      <a16:colId xmlns:a16="http://schemas.microsoft.com/office/drawing/2014/main" val="930257946"/>
                    </a:ext>
                  </a:extLst>
                </a:gridCol>
                <a:gridCol w="705385">
                  <a:extLst>
                    <a:ext uri="{9D8B030D-6E8A-4147-A177-3AD203B41FA5}">
                      <a16:colId xmlns:a16="http://schemas.microsoft.com/office/drawing/2014/main" val="2843520241"/>
                    </a:ext>
                  </a:extLst>
                </a:gridCol>
                <a:gridCol w="859943">
                  <a:extLst>
                    <a:ext uri="{9D8B030D-6E8A-4147-A177-3AD203B41FA5}">
                      <a16:colId xmlns:a16="http://schemas.microsoft.com/office/drawing/2014/main" val="3206014801"/>
                    </a:ext>
                  </a:extLst>
                </a:gridCol>
                <a:gridCol w="763513">
                  <a:extLst>
                    <a:ext uri="{9D8B030D-6E8A-4147-A177-3AD203B41FA5}">
                      <a16:colId xmlns:a16="http://schemas.microsoft.com/office/drawing/2014/main" val="2145121810"/>
                    </a:ext>
                  </a:extLst>
                </a:gridCol>
                <a:gridCol w="566752">
                  <a:extLst>
                    <a:ext uri="{9D8B030D-6E8A-4147-A177-3AD203B41FA5}">
                      <a16:colId xmlns:a16="http://schemas.microsoft.com/office/drawing/2014/main" val="1487049660"/>
                    </a:ext>
                  </a:extLst>
                </a:gridCol>
                <a:gridCol w="551009">
                  <a:extLst>
                    <a:ext uri="{9D8B030D-6E8A-4147-A177-3AD203B41FA5}">
                      <a16:colId xmlns:a16="http://schemas.microsoft.com/office/drawing/2014/main" val="1081964691"/>
                    </a:ext>
                  </a:extLst>
                </a:gridCol>
              </a:tblGrid>
              <a:tr h="314701">
                <a:tc>
                  <a:txBody>
                    <a:bodyPr/>
                    <a:lstStyle/>
                    <a:p>
                      <a:pPr algn="ctr">
                        <a:lnSpc>
                          <a:spcPts val="1000"/>
                        </a:lnSpc>
                        <a:spcAft>
                          <a:spcPts val="0"/>
                        </a:spcAft>
                      </a:pPr>
                      <a:r>
                        <a:rPr lang="fr-BE" sz="1800" dirty="0">
                          <a:solidFill>
                            <a:schemeClr val="tx1"/>
                          </a:solidFill>
                          <a:effectLst/>
                        </a:rPr>
                        <a:t> </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B w="12700" cap="flat" cmpd="sng" algn="ctr">
                      <a:solidFill>
                        <a:schemeClr val="tx1"/>
                      </a:solidFill>
                      <a:prstDash val="solid"/>
                      <a:round/>
                      <a:headEnd type="none" w="med" len="med"/>
                      <a:tailEnd type="none" w="med" len="med"/>
                    </a:lnB>
                    <a:solidFill>
                      <a:srgbClr val="FFC000"/>
                    </a:solidFill>
                  </a:tcPr>
                </a:tc>
                <a:tc gridSpan="3">
                  <a:txBody>
                    <a:bodyPr/>
                    <a:lstStyle/>
                    <a:p>
                      <a:pPr algn="ctr">
                        <a:lnSpc>
                          <a:spcPts val="1000"/>
                        </a:lnSpc>
                        <a:spcAft>
                          <a:spcPts val="0"/>
                        </a:spcAft>
                      </a:pPr>
                      <a:r>
                        <a:rPr lang="nl-BE" sz="1800" dirty="0">
                          <a:solidFill>
                            <a:schemeClr val="tx1"/>
                          </a:solidFill>
                          <a:effectLst/>
                        </a:rPr>
                        <a:t>Value </a:t>
                      </a:r>
                      <a:r>
                        <a:rPr lang="nl-BE" sz="1800" dirty="0" err="1">
                          <a:solidFill>
                            <a:schemeClr val="tx1"/>
                          </a:solidFill>
                          <a:effectLst/>
                        </a:rPr>
                        <a:t>added</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B w="12700" cap="flat" cmpd="sng" algn="ctr">
                      <a:solidFill>
                        <a:schemeClr val="tx1"/>
                      </a:solidFill>
                      <a:prstDash val="solid"/>
                      <a:round/>
                      <a:headEnd type="none" w="med" len="med"/>
                      <a:tailEnd type="none" w="med" len="med"/>
                    </a:lnB>
                    <a:solidFill>
                      <a:srgbClr val="FFC000"/>
                    </a:solidFill>
                  </a:tcPr>
                </a:tc>
                <a:tc hMerge="1">
                  <a:txBody>
                    <a:bodyPr/>
                    <a:lstStyle/>
                    <a:p>
                      <a:endParaRPr lang="en-BE"/>
                    </a:p>
                  </a:txBody>
                  <a:tcPr/>
                </a:tc>
                <a:tc hMerge="1">
                  <a:txBody>
                    <a:bodyPr/>
                    <a:lstStyle/>
                    <a:p>
                      <a:endParaRPr lang="en-BE"/>
                    </a:p>
                  </a:txBody>
                  <a:tcPr/>
                </a:tc>
                <a:tc gridSpan="3">
                  <a:txBody>
                    <a:bodyPr/>
                    <a:lstStyle/>
                    <a:p>
                      <a:pPr algn="ctr">
                        <a:lnSpc>
                          <a:spcPts val="1000"/>
                        </a:lnSpc>
                        <a:spcAft>
                          <a:spcPts val="0"/>
                        </a:spcAft>
                      </a:pPr>
                      <a:r>
                        <a:rPr lang="nl-BE" sz="1800" dirty="0" err="1">
                          <a:solidFill>
                            <a:schemeClr val="tx1"/>
                          </a:solidFill>
                          <a:effectLst/>
                        </a:rPr>
                        <a:t>Hours</a:t>
                      </a:r>
                      <a:r>
                        <a:rPr lang="nl-BE" sz="1800" dirty="0">
                          <a:solidFill>
                            <a:schemeClr val="tx1"/>
                          </a:solidFill>
                          <a:effectLst/>
                        </a:rPr>
                        <a:t> </a:t>
                      </a:r>
                      <a:r>
                        <a:rPr lang="nl-BE" sz="1800" dirty="0" err="1">
                          <a:solidFill>
                            <a:schemeClr val="tx1"/>
                          </a:solidFill>
                          <a:effectLst/>
                        </a:rPr>
                        <a:t>worked</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B w="12700" cap="flat" cmpd="sng" algn="ctr">
                      <a:solidFill>
                        <a:schemeClr val="tx1"/>
                      </a:solidFill>
                      <a:prstDash val="solid"/>
                      <a:round/>
                      <a:headEnd type="none" w="med" len="med"/>
                      <a:tailEnd type="none" w="med" len="med"/>
                    </a:lnB>
                    <a:solidFill>
                      <a:srgbClr val="FFC000"/>
                    </a:solidFill>
                  </a:tcPr>
                </a:tc>
                <a:tc hMerge="1">
                  <a:txBody>
                    <a:bodyPr/>
                    <a:lstStyle/>
                    <a:p>
                      <a:endParaRPr lang="en-BE"/>
                    </a:p>
                  </a:txBody>
                  <a:tcPr/>
                </a:tc>
                <a:tc hMerge="1">
                  <a:txBody>
                    <a:bodyPr/>
                    <a:lstStyle/>
                    <a:p>
                      <a:endParaRPr lang="en-BE"/>
                    </a:p>
                  </a:txBody>
                  <a:tcPr/>
                </a:tc>
                <a:tc gridSpan="3">
                  <a:txBody>
                    <a:bodyPr/>
                    <a:lstStyle/>
                    <a:p>
                      <a:pPr algn="ctr">
                        <a:lnSpc>
                          <a:spcPts val="1000"/>
                        </a:lnSpc>
                        <a:spcAft>
                          <a:spcPts val="0"/>
                        </a:spcAft>
                      </a:pPr>
                      <a:r>
                        <a:rPr lang="nl-BE" sz="1800" dirty="0">
                          <a:solidFill>
                            <a:schemeClr val="tx1"/>
                          </a:solidFill>
                          <a:effectLst/>
                        </a:rPr>
                        <a:t>Productivity</a:t>
                      </a:r>
                      <a:endParaRPr lang="en-BE" sz="1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B w="12700" cap="flat" cmpd="sng" algn="ctr">
                      <a:solidFill>
                        <a:schemeClr val="tx1"/>
                      </a:solidFill>
                      <a:prstDash val="solid"/>
                      <a:round/>
                      <a:headEnd type="none" w="med" len="med"/>
                      <a:tailEnd type="none" w="med" len="med"/>
                    </a:lnB>
                    <a:solidFill>
                      <a:srgbClr val="FFC000"/>
                    </a:solidFill>
                  </a:tcPr>
                </a:tc>
                <a:tc hMerge="1">
                  <a:txBody>
                    <a:bodyPr/>
                    <a:lstStyle/>
                    <a:p>
                      <a:endParaRPr lang="en-BE"/>
                    </a:p>
                  </a:txBody>
                  <a:tcPr/>
                </a:tc>
                <a:tc hMerge="1">
                  <a:txBody>
                    <a:bodyPr/>
                    <a:lstStyle/>
                    <a:p>
                      <a:endParaRPr lang="en-BE"/>
                    </a:p>
                  </a:txBody>
                  <a:tcPr/>
                </a:tc>
                <a:extLst>
                  <a:ext uri="{0D108BD9-81ED-4DB2-BD59-A6C34878D82A}">
                    <a16:rowId xmlns:a16="http://schemas.microsoft.com/office/drawing/2014/main" val="3231969724"/>
                  </a:ext>
                </a:extLst>
              </a:tr>
              <a:tr h="314701">
                <a:tc>
                  <a:txBody>
                    <a:bodyPr/>
                    <a:lstStyle/>
                    <a:p>
                      <a:pPr algn="ctr">
                        <a:lnSpc>
                          <a:spcPts val="1000"/>
                        </a:lnSpc>
                        <a:spcAft>
                          <a:spcPts val="0"/>
                        </a:spcAft>
                      </a:pPr>
                      <a:r>
                        <a:rPr lang="fr-BE" sz="1600" b="1" dirty="0">
                          <a:solidFill>
                            <a:schemeClr val="tx1"/>
                          </a:solidFill>
                          <a:effectLst/>
                          <a:latin typeface="+mn-lt"/>
                        </a:rPr>
                        <a:t> </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dirty="0">
                          <a:effectLst/>
                        </a:rPr>
                        <a:t>00-18</a:t>
                      </a:r>
                      <a:endParaRPr lang="en-BE" sz="18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a:effectLst/>
                        </a:rPr>
                        <a:t>00-07</a:t>
                      </a:r>
                      <a:endParaRPr lang="en-BE" sz="1800" b="1">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a:effectLst/>
                        </a:rPr>
                        <a:t>12-18</a:t>
                      </a:r>
                      <a:endParaRPr lang="en-BE" sz="1800" b="1">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a:effectLst/>
                        </a:rPr>
                        <a:t>00-18</a:t>
                      </a:r>
                      <a:endParaRPr lang="en-BE" sz="1800" b="1">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a:effectLst/>
                        </a:rPr>
                        <a:t>00-07</a:t>
                      </a:r>
                      <a:endParaRPr lang="en-BE" sz="1800" b="1">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dirty="0">
                          <a:effectLst/>
                        </a:rPr>
                        <a:t>12-18</a:t>
                      </a:r>
                      <a:endParaRPr lang="en-BE" sz="18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a:effectLst/>
                        </a:rPr>
                        <a:t>00-18</a:t>
                      </a:r>
                      <a:endParaRPr lang="en-BE" sz="1800" b="1">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a:effectLst/>
                        </a:rPr>
                        <a:t>00-07</a:t>
                      </a:r>
                      <a:endParaRPr lang="en-BE" sz="1800" b="1">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nl-BE" sz="1800" b="1" dirty="0">
                          <a:effectLst/>
                        </a:rPr>
                        <a:t>12-18</a:t>
                      </a:r>
                      <a:endParaRPr lang="en-BE" sz="1800" b="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8476943"/>
                  </a:ext>
                </a:extLst>
              </a:tr>
              <a:tr h="359004">
                <a:tc>
                  <a:txBody>
                    <a:bodyPr/>
                    <a:lstStyle/>
                    <a:p>
                      <a:pPr>
                        <a:lnSpc>
                          <a:spcPts val="1200"/>
                        </a:lnSpc>
                        <a:spcAft>
                          <a:spcPts val="0"/>
                        </a:spcAft>
                      </a:pPr>
                      <a:r>
                        <a:rPr lang="fr-BE" sz="1600" b="1" dirty="0" err="1">
                          <a:solidFill>
                            <a:schemeClr val="tx1"/>
                          </a:solidFill>
                          <a:effectLst/>
                          <a:latin typeface="+mn-lt"/>
                        </a:rPr>
                        <a:t>Market</a:t>
                      </a:r>
                      <a:r>
                        <a:rPr lang="fr-BE" sz="1600" b="1" dirty="0">
                          <a:solidFill>
                            <a:schemeClr val="tx1"/>
                          </a:solidFill>
                          <a:effectLst/>
                          <a:latin typeface="+mn-lt"/>
                        </a:rPr>
                        <a:t> services</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6130107"/>
                  </a:ext>
                </a:extLst>
              </a:tr>
              <a:tr h="359004">
                <a:tc>
                  <a:txBody>
                    <a:bodyPr/>
                    <a:lstStyle/>
                    <a:p>
                      <a:pPr>
                        <a:lnSpc>
                          <a:spcPts val="1200"/>
                        </a:lnSpc>
                        <a:spcAft>
                          <a:spcPts val="0"/>
                        </a:spcAft>
                      </a:pPr>
                      <a:r>
                        <a:rPr lang="nl-BE" sz="1600" b="1" dirty="0">
                          <a:solidFill>
                            <a:schemeClr val="tx1"/>
                          </a:solidFill>
                          <a:effectLst/>
                          <a:latin typeface="+mn-lt"/>
                          <a:ea typeface="Times New Roman" panose="02020603050405020304" pitchFamily="18" charset="0"/>
                          <a:cs typeface="Times New Roman" panose="02020603050405020304" pitchFamily="18" charset="0"/>
                        </a:rPr>
                        <a:t>Trade </a:t>
                      </a: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effectLst/>
                        </a:rPr>
                        <a:t>1,4</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3,5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8547271"/>
                  </a:ext>
                </a:extLst>
              </a:tr>
              <a:tr h="359004">
                <a:tc>
                  <a:txBody>
                    <a:bodyPr/>
                    <a:lstStyle/>
                    <a:p>
                      <a:pPr>
                        <a:lnSpc>
                          <a:spcPts val="1200"/>
                        </a:lnSpc>
                        <a:spcAft>
                          <a:spcPts val="0"/>
                        </a:spcAft>
                      </a:pPr>
                      <a:r>
                        <a:rPr lang="nl-BE" sz="1600" b="1" dirty="0">
                          <a:solidFill>
                            <a:schemeClr val="tx1"/>
                          </a:solidFill>
                          <a:effectLst/>
                          <a:latin typeface="+mn-lt"/>
                        </a:rPr>
                        <a:t>Transport </a:t>
                      </a:r>
                      <a:r>
                        <a:rPr lang="nl-BE" sz="1600" b="1" dirty="0" err="1">
                          <a:solidFill>
                            <a:schemeClr val="tx1"/>
                          </a:solidFill>
                          <a:effectLst/>
                          <a:latin typeface="+mn-lt"/>
                        </a:rPr>
                        <a:t>and</a:t>
                      </a:r>
                      <a:r>
                        <a:rPr lang="nl-BE" sz="1600" b="1" dirty="0">
                          <a:solidFill>
                            <a:schemeClr val="tx1"/>
                          </a:solidFill>
                          <a:effectLst/>
                          <a:latin typeface="+mn-lt"/>
                        </a:rPr>
                        <a:t> storage</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278748"/>
                  </a:ext>
                </a:extLst>
              </a:tr>
              <a:tr h="359004">
                <a:tc>
                  <a:txBody>
                    <a:bodyPr/>
                    <a:lstStyle/>
                    <a:p>
                      <a:pPr>
                        <a:lnSpc>
                          <a:spcPts val="1200"/>
                        </a:lnSpc>
                        <a:spcAft>
                          <a:spcPts val="0"/>
                        </a:spcAft>
                      </a:pPr>
                      <a:r>
                        <a:rPr lang="fr-BE" sz="1600" b="1" dirty="0" err="1">
                          <a:solidFill>
                            <a:schemeClr val="tx1"/>
                          </a:solidFill>
                          <a:effectLst/>
                          <a:latin typeface="+mn-lt"/>
                          <a:ea typeface="Times New Roman" panose="02020603050405020304" pitchFamily="18" charset="0"/>
                          <a:cs typeface="Times New Roman" panose="02020603050405020304" pitchFamily="18" charset="0"/>
                        </a:rPr>
                        <a:t>Accomodation</a:t>
                      </a:r>
                      <a:r>
                        <a:rPr lang="fr-BE" sz="1600" b="1" dirty="0">
                          <a:solidFill>
                            <a:schemeClr val="tx1"/>
                          </a:solidFill>
                          <a:effectLst/>
                          <a:latin typeface="+mn-lt"/>
                          <a:ea typeface="Times New Roman" panose="02020603050405020304" pitchFamily="18" charset="0"/>
                          <a:cs typeface="Times New Roman" panose="02020603050405020304" pitchFamily="18" charset="0"/>
                        </a:rPr>
                        <a:t> and </a:t>
                      </a:r>
                      <a:r>
                        <a:rPr lang="fr-BE" sz="1600" b="1" dirty="0" err="1">
                          <a:solidFill>
                            <a:schemeClr val="tx1"/>
                          </a:solidFill>
                          <a:effectLst/>
                          <a:latin typeface="+mn-lt"/>
                          <a:ea typeface="Times New Roman" panose="02020603050405020304" pitchFamily="18" charset="0"/>
                          <a:cs typeface="Times New Roman" panose="02020603050405020304" pitchFamily="18" charset="0"/>
                        </a:rPr>
                        <a:t>food</a:t>
                      </a:r>
                      <a:r>
                        <a:rPr lang="fr-BE" sz="1600" b="1" dirty="0">
                          <a:solidFill>
                            <a:schemeClr val="tx1"/>
                          </a:solidFill>
                          <a:effectLst/>
                          <a:latin typeface="+mn-lt"/>
                          <a:ea typeface="Times New Roman" panose="02020603050405020304" pitchFamily="18" charset="0"/>
                          <a:cs typeface="Times New Roman" panose="02020603050405020304" pitchFamily="18" charset="0"/>
                        </a:rPr>
                        <a:t> service </a:t>
                      </a:r>
                      <a:r>
                        <a:rPr lang="fr-BE" sz="1600" b="1" dirty="0" err="1">
                          <a:solidFill>
                            <a:schemeClr val="tx1"/>
                          </a:solidFill>
                          <a:effectLst/>
                          <a:latin typeface="+mn-lt"/>
                          <a:ea typeface="Times New Roman" panose="02020603050405020304" pitchFamily="18" charset="0"/>
                          <a:cs typeface="Times New Roman" panose="02020603050405020304" pitchFamily="18" charset="0"/>
                        </a:rPr>
                        <a:t>activities</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effectLst/>
                        </a:rPr>
                        <a:t>1,6</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effectLst/>
                        </a:rPr>
                        <a:t>1,7</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152400" algn="l"/>
                        </a:tabLst>
                      </a:pPr>
                      <a:r>
                        <a:rPr lang="nl-BE" sz="1800" dirty="0">
                          <a:effectLst/>
                        </a:rPr>
                        <a:t>-0,4</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85201612"/>
                  </a:ext>
                </a:extLst>
              </a:tr>
              <a:tr h="359004">
                <a:tc>
                  <a:txBody>
                    <a:bodyPr/>
                    <a:lstStyle/>
                    <a:p>
                      <a:pPr>
                        <a:lnSpc>
                          <a:spcPts val="1200"/>
                        </a:lnSpc>
                        <a:spcAft>
                          <a:spcPts val="0"/>
                        </a:spcAft>
                      </a:pPr>
                      <a:r>
                        <a:rPr lang="nl-BE" sz="1600" b="1" dirty="0">
                          <a:solidFill>
                            <a:schemeClr val="tx1"/>
                          </a:solidFill>
                          <a:effectLst/>
                          <a:latin typeface="+mn-lt"/>
                        </a:rPr>
                        <a:t>Publishing, film </a:t>
                      </a:r>
                      <a:r>
                        <a:rPr lang="nl-BE" sz="1600" b="1" dirty="0" err="1">
                          <a:solidFill>
                            <a:schemeClr val="tx1"/>
                          </a:solidFill>
                          <a:effectLst/>
                          <a:latin typeface="+mn-lt"/>
                        </a:rPr>
                        <a:t>and</a:t>
                      </a:r>
                      <a:r>
                        <a:rPr lang="nl-BE" sz="1600" b="1" dirty="0">
                          <a:solidFill>
                            <a:schemeClr val="tx1"/>
                          </a:solidFill>
                          <a:effectLst/>
                          <a:latin typeface="+mn-lt"/>
                        </a:rPr>
                        <a:t> video</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effectLst/>
                        </a:rPr>
                        <a:t>-0,2</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152400" algn="l"/>
                        </a:tabLst>
                      </a:pPr>
                      <a:r>
                        <a:rPr lang="nl-BE" sz="1800" dirty="0">
                          <a:effectLst/>
                        </a:rPr>
                        <a:t>-1,0</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497864223"/>
                  </a:ext>
                </a:extLst>
              </a:tr>
              <a:tr h="359004">
                <a:tc>
                  <a:txBody>
                    <a:bodyPr/>
                    <a:lstStyle/>
                    <a:p>
                      <a:pPr>
                        <a:lnSpc>
                          <a:spcPts val="1200"/>
                        </a:lnSpc>
                        <a:spcAft>
                          <a:spcPts val="0"/>
                        </a:spcAft>
                      </a:pPr>
                      <a:r>
                        <a:rPr lang="fr-BE" sz="1600" b="1" dirty="0" err="1">
                          <a:solidFill>
                            <a:schemeClr val="tx1"/>
                          </a:solidFill>
                          <a:effectLst/>
                          <a:latin typeface="+mn-lt"/>
                        </a:rPr>
                        <a:t>Telecommunications</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6,2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5,9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6,3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7,7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6,9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9,5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5112951"/>
                  </a:ext>
                </a:extLst>
              </a:tr>
              <a:tr h="359004">
                <a:tc>
                  <a:txBody>
                    <a:bodyPr/>
                    <a:lstStyle/>
                    <a:p>
                      <a:pPr>
                        <a:lnSpc>
                          <a:spcPts val="1200"/>
                        </a:lnSpc>
                        <a:spcAft>
                          <a:spcPts val="0"/>
                        </a:spcAft>
                      </a:pPr>
                      <a:r>
                        <a:rPr lang="nl-BE" sz="1600" b="1" dirty="0">
                          <a:solidFill>
                            <a:schemeClr val="tx1"/>
                          </a:solidFill>
                          <a:effectLst/>
                          <a:latin typeface="+mn-lt"/>
                          <a:ea typeface="Times New Roman" panose="02020603050405020304" pitchFamily="18" charset="0"/>
                          <a:cs typeface="Times New Roman" panose="02020603050405020304" pitchFamily="18" charset="0"/>
                        </a:rPr>
                        <a:t>IT services</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5,2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5,3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effectLst/>
                        </a:rPr>
                        <a:t>4,8</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4,4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3,8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4,8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2720892"/>
                  </a:ext>
                </a:extLst>
              </a:tr>
              <a:tr h="359004">
                <a:tc>
                  <a:txBody>
                    <a:bodyPr/>
                    <a:lstStyle/>
                    <a:p>
                      <a:pPr>
                        <a:lnSpc>
                          <a:spcPts val="1200"/>
                        </a:lnSpc>
                        <a:spcAft>
                          <a:spcPts val="0"/>
                        </a:spcAft>
                      </a:pPr>
                      <a:r>
                        <a:rPr lang="fr-BE" sz="1600" b="1" dirty="0">
                          <a:solidFill>
                            <a:schemeClr val="tx1"/>
                          </a:solidFill>
                          <a:effectLst/>
                          <a:latin typeface="+mn-lt"/>
                        </a:rPr>
                        <a:t>Financial and </a:t>
                      </a:r>
                      <a:r>
                        <a:rPr lang="fr-BE" sz="1600" b="1" dirty="0" err="1">
                          <a:solidFill>
                            <a:schemeClr val="tx1"/>
                          </a:solidFill>
                          <a:effectLst/>
                          <a:latin typeface="+mn-lt"/>
                        </a:rPr>
                        <a:t>insurance</a:t>
                      </a:r>
                      <a:r>
                        <a:rPr lang="fr-BE" sz="1600" b="1" dirty="0">
                          <a:solidFill>
                            <a:schemeClr val="tx1"/>
                          </a:solidFill>
                          <a:effectLst/>
                          <a:latin typeface="+mn-lt"/>
                        </a:rPr>
                        <a:t> </a:t>
                      </a:r>
                      <a:r>
                        <a:rPr lang="fr-BE" sz="1600" b="1" dirty="0" err="1">
                          <a:solidFill>
                            <a:schemeClr val="tx1"/>
                          </a:solidFill>
                          <a:effectLst/>
                          <a:latin typeface="+mn-lt"/>
                        </a:rPr>
                        <a:t>activities</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9422219"/>
                  </a:ext>
                </a:extLst>
              </a:tr>
              <a:tr h="359004">
                <a:tc>
                  <a:txBody>
                    <a:bodyPr/>
                    <a:lstStyle/>
                    <a:p>
                      <a:pPr>
                        <a:lnSpc>
                          <a:spcPts val="1200"/>
                        </a:lnSpc>
                        <a:spcAft>
                          <a:spcPts val="0"/>
                        </a:spcAft>
                      </a:pPr>
                      <a:r>
                        <a:rPr lang="fr-BE" sz="1600" b="1" dirty="0">
                          <a:solidFill>
                            <a:schemeClr val="tx1"/>
                          </a:solidFill>
                          <a:effectLst/>
                          <a:latin typeface="+mn-lt"/>
                        </a:rPr>
                        <a:t>Real </a:t>
                      </a:r>
                      <a:r>
                        <a:rPr lang="fr-BE" sz="1600" b="1" dirty="0" err="1">
                          <a:solidFill>
                            <a:schemeClr val="tx1"/>
                          </a:solidFill>
                          <a:effectLst/>
                          <a:latin typeface="+mn-lt"/>
                        </a:rPr>
                        <a:t>estate</a:t>
                      </a:r>
                      <a:r>
                        <a:rPr lang="fr-BE" sz="1600" b="1" dirty="0">
                          <a:solidFill>
                            <a:schemeClr val="tx1"/>
                          </a:solidFill>
                          <a:effectLst/>
                          <a:latin typeface="+mn-lt"/>
                        </a:rPr>
                        <a:t> </a:t>
                      </a:r>
                      <a:r>
                        <a:rPr lang="fr-BE" sz="1600" b="1" dirty="0" err="1">
                          <a:solidFill>
                            <a:schemeClr val="tx1"/>
                          </a:solidFill>
                          <a:effectLst/>
                          <a:latin typeface="+mn-lt"/>
                        </a:rPr>
                        <a:t>activities</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3,2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effectLst/>
                        </a:rPr>
                        <a:t>-0,5</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152400" algn="l"/>
                        </a:tabLst>
                      </a:pPr>
                      <a:r>
                        <a:rPr lang="nl-BE" sz="1800" dirty="0">
                          <a:effectLst/>
                        </a:rPr>
                        <a:t>-1,1</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886988660"/>
                  </a:ext>
                </a:extLst>
              </a:tr>
              <a:tr h="359004">
                <a:tc>
                  <a:txBody>
                    <a:bodyPr/>
                    <a:lstStyle/>
                    <a:p>
                      <a:pPr>
                        <a:lnSpc>
                          <a:spcPts val="1200"/>
                        </a:lnSpc>
                        <a:spcAft>
                          <a:spcPts val="0"/>
                        </a:spcAft>
                      </a:pPr>
                      <a:r>
                        <a:rPr lang="fr-BE" sz="1600" b="1" dirty="0">
                          <a:solidFill>
                            <a:schemeClr val="tx1"/>
                          </a:solidFill>
                          <a:effectLst/>
                          <a:latin typeface="+mn-lt"/>
                          <a:ea typeface="Times New Roman" panose="02020603050405020304" pitchFamily="18" charset="0"/>
                          <a:cs typeface="Times New Roman" panose="02020603050405020304" pitchFamily="18" charset="0"/>
                        </a:rPr>
                        <a:t>Legal and </a:t>
                      </a:r>
                      <a:r>
                        <a:rPr lang="fr-BE" sz="1600" b="1" dirty="0" err="1">
                          <a:solidFill>
                            <a:schemeClr val="tx1"/>
                          </a:solidFill>
                          <a:effectLst/>
                          <a:latin typeface="+mn-lt"/>
                          <a:ea typeface="Times New Roman" panose="02020603050405020304" pitchFamily="18" charset="0"/>
                          <a:cs typeface="Times New Roman" panose="02020603050405020304" pitchFamily="18" charset="0"/>
                        </a:rPr>
                        <a:t>accounting</a:t>
                      </a:r>
                      <a:r>
                        <a:rPr lang="fr-BE" sz="1600" b="1" dirty="0">
                          <a:solidFill>
                            <a:schemeClr val="tx1"/>
                          </a:solidFill>
                          <a:effectLst/>
                          <a:latin typeface="+mn-lt"/>
                          <a:ea typeface="Times New Roman" panose="02020603050405020304" pitchFamily="18" charset="0"/>
                          <a:cs typeface="Times New Roman" panose="02020603050405020304" pitchFamily="18" charset="0"/>
                        </a:rPr>
                        <a:t> services</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3,7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4,8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3,7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3,0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4,1</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0,7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effectLst/>
                        </a:rPr>
                        <a:t>2,5</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2621002"/>
                  </a:ext>
                </a:extLst>
              </a:tr>
              <a:tr h="359004">
                <a:tc>
                  <a:txBody>
                    <a:bodyPr/>
                    <a:lstStyle/>
                    <a:p>
                      <a:pPr>
                        <a:lnSpc>
                          <a:spcPts val="1200"/>
                        </a:lnSpc>
                        <a:spcAft>
                          <a:spcPts val="0"/>
                        </a:spcAft>
                      </a:pPr>
                      <a:r>
                        <a:rPr lang="fr-BE" sz="1600" b="1" dirty="0">
                          <a:solidFill>
                            <a:schemeClr val="tx1"/>
                          </a:solidFill>
                          <a:effectLst/>
                          <a:latin typeface="+mn-lt"/>
                        </a:rPr>
                        <a:t>Scientific R&amp;D </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6,6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5,8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12,6</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2,9</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3,5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4,5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effectLst/>
                        </a:rPr>
                        <a:t>3,7</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7,8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1049017"/>
                  </a:ext>
                </a:extLst>
              </a:tr>
              <a:tr h="359004">
                <a:tc>
                  <a:txBody>
                    <a:bodyPr/>
                    <a:lstStyle/>
                    <a:p>
                      <a:pPr>
                        <a:lnSpc>
                          <a:spcPts val="1200"/>
                        </a:lnSpc>
                        <a:spcAft>
                          <a:spcPts val="0"/>
                        </a:spcAft>
                      </a:pPr>
                      <a:r>
                        <a:rPr lang="fr-BE" sz="1600" b="1" dirty="0">
                          <a:solidFill>
                            <a:schemeClr val="tx1"/>
                          </a:solidFill>
                          <a:effectLst/>
                          <a:latin typeface="+mn-lt"/>
                        </a:rPr>
                        <a:t>Advertising and </a:t>
                      </a:r>
                      <a:r>
                        <a:rPr lang="fr-BE" sz="1600" b="1" dirty="0" err="1">
                          <a:solidFill>
                            <a:schemeClr val="tx1"/>
                          </a:solidFill>
                          <a:effectLst/>
                          <a:latin typeface="+mn-lt"/>
                        </a:rPr>
                        <a:t>technical</a:t>
                      </a:r>
                      <a:r>
                        <a:rPr lang="fr-BE" sz="1600" b="1" dirty="0">
                          <a:solidFill>
                            <a:schemeClr val="tx1"/>
                          </a:solidFill>
                          <a:effectLst/>
                          <a:latin typeface="+mn-lt"/>
                        </a:rPr>
                        <a:t> services</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4,4</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2,2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1,5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a:effectLst/>
                        </a:rPr>
                        <a:t>3,0</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effectLst/>
                        </a:rPr>
                        <a:t>-0,2</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tabLst>
                          <a:tab pos="152400" algn="l"/>
                        </a:tabLst>
                      </a:pPr>
                      <a:r>
                        <a:rPr lang="nl-BE" sz="1800" dirty="0">
                          <a:effectLst/>
                        </a:rPr>
                        <a:t>2,8</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200"/>
                        </a:lnSpc>
                        <a:spcAft>
                          <a:spcPts val="0"/>
                        </a:spcAft>
                        <a:tabLst>
                          <a:tab pos="152400" algn="l"/>
                        </a:tabLst>
                      </a:pPr>
                      <a:r>
                        <a:rPr lang="nl-BE" sz="1800" dirty="0">
                          <a:effectLst/>
                        </a:rPr>
                        <a:t>-0,2</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891786163"/>
                  </a:ext>
                </a:extLst>
              </a:tr>
              <a:tr h="359004">
                <a:tc>
                  <a:txBody>
                    <a:bodyPr/>
                    <a:lstStyle/>
                    <a:p>
                      <a:pPr>
                        <a:lnSpc>
                          <a:spcPts val="1200"/>
                        </a:lnSpc>
                        <a:spcAft>
                          <a:spcPts val="0"/>
                        </a:spcAft>
                      </a:pPr>
                      <a:r>
                        <a:rPr lang="fr-BE" sz="1600" b="1" dirty="0">
                          <a:solidFill>
                            <a:schemeClr val="tx1"/>
                          </a:solidFill>
                          <a:effectLst/>
                          <a:latin typeface="+mn-lt"/>
                          <a:ea typeface="Times New Roman" panose="02020603050405020304" pitchFamily="18" charset="0"/>
                          <a:cs typeface="Times New Roman" panose="02020603050405020304" pitchFamily="18" charset="0"/>
                        </a:rPr>
                        <a:t>Administrative and support services</a:t>
                      </a:r>
                      <a:endParaRPr lang="en-BE" sz="1600" b="1" dirty="0">
                        <a:solidFill>
                          <a:schemeClr val="tx1"/>
                        </a:solidFill>
                        <a:effectLst/>
                        <a:latin typeface="+mn-lt"/>
                        <a:ea typeface="Times New Roman" panose="02020603050405020304" pitchFamily="18" charset="0"/>
                        <a:cs typeface="Times New Roman" panose="02020603050405020304" pitchFamily="18" charset="0"/>
                      </a:endParaRPr>
                    </a:p>
                  </a:txBody>
                  <a:tcPr marL="6985" marR="6985" marT="6985" marB="6985"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dirty="0">
                          <a:effectLst/>
                        </a:rPr>
                        <a:t>3,2</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dirty="0">
                          <a:effectLst/>
                        </a:rPr>
                        <a:t>3,2</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a:effectLst/>
                        </a:rPr>
                        <a:t>5,8</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dirty="0">
                          <a:effectLst/>
                        </a:rPr>
                        <a:t>3,5</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a:effectLst/>
                        </a:rPr>
                        <a:t>4,5</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a:effectLst/>
                        </a:rPr>
                        <a:t>3,7</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a:effectLst/>
                        </a:rPr>
                        <a:t>-0,3</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a:effectLst/>
                        </a:rPr>
                        <a:t>-1,2</a:t>
                      </a:r>
                      <a:endParaRPr lang="en-BE" sz="180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spcAft>
                          <a:spcPts val="0"/>
                        </a:spcAft>
                        <a:tabLst>
                          <a:tab pos="152400" algn="l"/>
                        </a:tabLst>
                      </a:pPr>
                      <a:r>
                        <a:rPr lang="nl-BE" sz="1800" dirty="0">
                          <a:effectLst/>
                        </a:rPr>
                        <a:t>2,0</a:t>
                      </a:r>
                      <a:endParaRPr lang="en-BE" sz="1800" dirty="0">
                        <a:solidFill>
                          <a:srgbClr val="000000"/>
                        </a:solidFill>
                        <a:effectLst/>
                        <a:latin typeface="Trebuchet MS" panose="020B0603020202020204" pitchFamily="34" charset="0"/>
                        <a:ea typeface="Georgia" panose="02040502050405020303" pitchFamily="18" charset="0"/>
                        <a:cs typeface="Arial" panose="020B0604020202020204" pitchFamily="34" charset="0"/>
                      </a:endParaRPr>
                    </a:p>
                  </a:txBody>
                  <a:tcPr marL="6985" marR="6985" marT="6985" marB="6985" anchor="b">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74943609"/>
                  </a:ext>
                </a:extLst>
              </a:tr>
            </a:tbl>
          </a:graphicData>
        </a:graphic>
      </p:graphicFrame>
    </p:spTree>
    <p:extLst>
      <p:ext uri="{BB962C8B-B14F-4D97-AF65-F5344CB8AC3E}">
        <p14:creationId xmlns:p14="http://schemas.microsoft.com/office/powerpoint/2010/main" val="2301281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8F16A2A-B067-4882-882E-23EFDE1197FE}"/>
              </a:ext>
            </a:extLst>
          </p:cNvPr>
          <p:cNvSpPr>
            <a:spLocks noGrp="1"/>
          </p:cNvSpPr>
          <p:nvPr>
            <p:ph idx="1"/>
          </p:nvPr>
        </p:nvSpPr>
        <p:spPr>
          <a:xfrm>
            <a:off x="225697" y="3334871"/>
            <a:ext cx="3647273" cy="2230689"/>
          </a:xfrm>
          <a:solidFill>
            <a:schemeClr val="bg1"/>
          </a:solidFill>
        </p:spPr>
        <p:txBody>
          <a:bodyPr>
            <a:noAutofit/>
          </a:bodyPr>
          <a:lstStyle/>
          <a:p>
            <a:pPr marL="0" indent="0">
              <a:buNone/>
            </a:pPr>
            <a:endParaRPr lang="nl-NL" sz="2100" dirty="0"/>
          </a:p>
          <a:p>
            <a:pPr marL="0" indent="0">
              <a:buNone/>
            </a:pPr>
            <a:r>
              <a:rPr lang="nl-NL" sz="2100" dirty="0"/>
              <a:t>6/ </a:t>
            </a:r>
            <a:r>
              <a:rPr lang="en-US" sz="2100" dirty="0"/>
              <a:t>Slowdown of Belgian LP growth after the 2008 crisis  due to declining contribution of TFP and of non-ICT capital deepening.</a:t>
            </a:r>
            <a:endParaRPr lang="nl-NL" sz="2100" dirty="0"/>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BACD1F9F-6237-47AF-87F5-73F09D6B84AB}"/>
                  </a:ext>
                </a:extLst>
              </p:cNvPr>
              <p:cNvSpPr/>
              <p:nvPr/>
            </p:nvSpPr>
            <p:spPr>
              <a:xfrm>
                <a:off x="1861073" y="146444"/>
                <a:ext cx="9197788" cy="540982"/>
              </a:xfrm>
              <a:prstGeom prst="rect">
                <a:avLst/>
              </a:prstGeom>
            </p:spPr>
            <p:txBody>
              <a:bodyPr wrap="square">
                <a:spAutoFit/>
              </a:bodyPr>
              <a:lstStyle/>
              <a:p>
                <a:pPr marL="82550" indent="0">
                  <a:buNone/>
                </a:pPr>
                <a:r>
                  <a:rPr lang="en-GB" sz="1800" dirty="0"/>
                  <a:t>Decomposition of productivity growth: </a:t>
                </a:r>
                <a14:m>
                  <m:oMath xmlns:m="http://schemas.openxmlformats.org/officeDocument/2006/math">
                    <m:f>
                      <m:fPr>
                        <m:ctrlPr>
                          <a:rPr lang="en-GB" sz="1800" i="1" dirty="0" smtClean="0">
                            <a:latin typeface="Cambria Math" panose="02040503050406030204" pitchFamily="18" charset="0"/>
                            <a:ea typeface="Cambria Math" panose="02040503050406030204" pitchFamily="18" charset="0"/>
                          </a:rPr>
                        </m:ctrlPr>
                      </m:fPr>
                      <m:num>
                        <m:r>
                          <a:rPr lang="en-GB" sz="1800" i="1" dirty="0" smtClean="0">
                            <a:latin typeface="Cambria Math" panose="02040503050406030204" pitchFamily="18" charset="0"/>
                            <a:ea typeface="Cambria Math" panose="02040503050406030204" pitchFamily="18" charset="0"/>
                          </a:rPr>
                          <m:t>∆</m:t>
                        </m:r>
                        <m:r>
                          <a:rPr lang="nl-BE" sz="1800" b="0" i="1" dirty="0" smtClean="0">
                            <a:latin typeface="Cambria Math" panose="02040503050406030204" pitchFamily="18" charset="0"/>
                            <a:ea typeface="Cambria Math" panose="02040503050406030204" pitchFamily="18" charset="0"/>
                          </a:rPr>
                          <m:t>𝑦</m:t>
                        </m:r>
                      </m:num>
                      <m:den>
                        <m:r>
                          <a:rPr lang="nl-BE" sz="1800" b="0" i="1" dirty="0" smtClean="0">
                            <a:latin typeface="Cambria Math" panose="02040503050406030204" pitchFamily="18" charset="0"/>
                            <a:ea typeface="Cambria Math" panose="02040503050406030204" pitchFamily="18" charset="0"/>
                          </a:rPr>
                          <m:t>𝑦</m:t>
                        </m:r>
                      </m:den>
                    </m:f>
                    <m:r>
                      <a:rPr lang="en-GB" sz="1800" b="0" i="1" dirty="0" smtClean="0">
                        <a:latin typeface="Cambria Math" panose="02040503050406030204" pitchFamily="18" charset="0"/>
                        <a:ea typeface="Cambria Math" panose="02040503050406030204" pitchFamily="18" charset="0"/>
                      </a:rPr>
                      <m:t>=</m:t>
                    </m:r>
                    <m:r>
                      <a:rPr lang="nl-BE" sz="1800" b="0" i="1" dirty="0" smtClean="0">
                        <a:latin typeface="Cambria Math" panose="02040503050406030204" pitchFamily="18" charset="0"/>
                        <a:ea typeface="Cambria Math" panose="02040503050406030204" pitchFamily="18" charset="0"/>
                      </a:rPr>
                      <m:t> </m:t>
                    </m:r>
                    <m:f>
                      <m:fPr>
                        <m:ctrlPr>
                          <a:rPr lang="nl-BE" sz="1800" b="0" i="1" dirty="0" smtClean="0">
                            <a:latin typeface="Cambria Math" panose="02040503050406030204" pitchFamily="18" charset="0"/>
                            <a:ea typeface="Cambria Math" panose="02040503050406030204" pitchFamily="18" charset="0"/>
                          </a:rPr>
                        </m:ctrlPr>
                      </m:fPr>
                      <m:num>
                        <m:r>
                          <a:rPr lang="nl-BE" sz="1800" b="0" i="1" dirty="0" smtClean="0">
                            <a:latin typeface="Cambria Math" panose="02040503050406030204" pitchFamily="18" charset="0"/>
                            <a:ea typeface="Cambria Math" panose="02040503050406030204" pitchFamily="18" charset="0"/>
                          </a:rPr>
                          <m:t>∆</m:t>
                        </m:r>
                        <m:r>
                          <a:rPr lang="nl-BE" sz="1800" b="0" i="1" dirty="0" smtClean="0">
                            <a:latin typeface="Cambria Math" panose="02040503050406030204" pitchFamily="18" charset="0"/>
                            <a:ea typeface="Cambria Math" panose="02040503050406030204" pitchFamily="18" charset="0"/>
                          </a:rPr>
                          <m:t>𝐴</m:t>
                        </m:r>
                      </m:num>
                      <m:den>
                        <m:r>
                          <a:rPr lang="nl-BE" sz="1800" b="0" i="1" dirty="0" smtClean="0">
                            <a:latin typeface="Cambria Math" panose="02040503050406030204" pitchFamily="18" charset="0"/>
                            <a:ea typeface="Cambria Math" panose="02040503050406030204" pitchFamily="18" charset="0"/>
                          </a:rPr>
                          <m:t>𝐴</m:t>
                        </m:r>
                      </m:den>
                    </m:f>
                    <m:r>
                      <a:rPr lang="nl-BE" sz="1800" b="0" i="1" dirty="0" smtClean="0">
                        <a:latin typeface="Cambria Math" panose="02040503050406030204" pitchFamily="18" charset="0"/>
                        <a:ea typeface="Cambria Math" panose="02040503050406030204" pitchFamily="18" charset="0"/>
                      </a:rPr>
                      <m:t>+</m:t>
                    </m:r>
                    <m:sSub>
                      <m:sSubPr>
                        <m:ctrlPr>
                          <a:rPr lang="nl-BE" sz="1800" b="0" i="1" dirty="0" smtClean="0">
                            <a:latin typeface="Cambria Math" panose="02040503050406030204" pitchFamily="18" charset="0"/>
                            <a:ea typeface="Cambria Math" panose="02040503050406030204" pitchFamily="18" charset="0"/>
                          </a:rPr>
                        </m:ctrlPr>
                      </m:sSubPr>
                      <m:e>
                        <m:r>
                          <a:rPr lang="nl-BE" sz="1800" b="0" i="1" dirty="0" smtClean="0">
                            <a:latin typeface="Cambria Math" panose="02040503050406030204" pitchFamily="18" charset="0"/>
                            <a:ea typeface="Cambria Math" panose="02040503050406030204" pitchFamily="18" charset="0"/>
                          </a:rPr>
                          <m:t>𝑤</m:t>
                        </m:r>
                      </m:e>
                      <m:sub>
                        <m:r>
                          <a:rPr lang="nl-BE" sz="1800" b="0" i="1" dirty="0" smtClean="0">
                            <a:latin typeface="Cambria Math" panose="02040503050406030204" pitchFamily="18" charset="0"/>
                            <a:ea typeface="Cambria Math" panose="02040503050406030204" pitchFamily="18" charset="0"/>
                          </a:rPr>
                          <m:t>𝑘</m:t>
                        </m:r>
                      </m:sub>
                    </m:sSub>
                    <m:f>
                      <m:fPr>
                        <m:ctrlPr>
                          <a:rPr lang="nl-BE" sz="1800" b="0" i="1" dirty="0" smtClean="0">
                            <a:latin typeface="Cambria Math" panose="02040503050406030204" pitchFamily="18" charset="0"/>
                            <a:ea typeface="Cambria Math" panose="02040503050406030204" pitchFamily="18" charset="0"/>
                          </a:rPr>
                        </m:ctrlPr>
                      </m:fPr>
                      <m:num>
                        <m:r>
                          <a:rPr lang="nl-BE" sz="1800" b="0" i="1" dirty="0" smtClean="0">
                            <a:latin typeface="Cambria Math" panose="02040503050406030204" pitchFamily="18" charset="0"/>
                            <a:ea typeface="Cambria Math" panose="02040503050406030204" pitchFamily="18" charset="0"/>
                          </a:rPr>
                          <m:t>∆</m:t>
                        </m:r>
                        <m:r>
                          <a:rPr lang="nl-BE" sz="1800" b="0" i="1" dirty="0" smtClean="0">
                            <a:latin typeface="Cambria Math" panose="02040503050406030204" pitchFamily="18" charset="0"/>
                            <a:ea typeface="Cambria Math" panose="02040503050406030204" pitchFamily="18" charset="0"/>
                          </a:rPr>
                          <m:t>𝑘</m:t>
                        </m:r>
                      </m:num>
                      <m:den>
                        <m:r>
                          <a:rPr lang="nl-BE" sz="1800" b="0" i="1" dirty="0" smtClean="0">
                            <a:latin typeface="Cambria Math" panose="02040503050406030204" pitchFamily="18" charset="0"/>
                            <a:ea typeface="Cambria Math" panose="02040503050406030204" pitchFamily="18" charset="0"/>
                          </a:rPr>
                          <m:t>𝑘</m:t>
                        </m:r>
                      </m:den>
                    </m:f>
                    <m:r>
                      <a:rPr lang="nl-BE" sz="1800" b="0" i="1" smtClean="0">
                        <a:latin typeface="Cambria Math" panose="02040503050406030204" pitchFamily="18" charset="0"/>
                        <a:ea typeface="Cambria Math" panose="02040503050406030204" pitchFamily="18" charset="0"/>
                      </a:rPr>
                      <m:t> </m:t>
                    </m:r>
                  </m:oMath>
                </a14:m>
                <a:r>
                  <a:rPr lang="nl-BE" sz="1800" b="0" dirty="0">
                    <a:solidFill>
                      <a:srgbClr val="FF0000"/>
                    </a:solidFill>
                    <a:ea typeface="Cambria Math" panose="02040503050406030204" pitchFamily="18" charset="0"/>
                  </a:rPr>
                  <a:t> </a:t>
                </a:r>
                <a:r>
                  <a:rPr lang="nl-BE" dirty="0"/>
                  <a:t>with </a:t>
                </a:r>
                <a14:m>
                  <m:oMath xmlns:m="http://schemas.openxmlformats.org/officeDocument/2006/math">
                    <m:r>
                      <a:rPr lang="nl-BE" b="0" i="1" smtClean="0">
                        <a:latin typeface="Cambria Math" panose="02040503050406030204" pitchFamily="18" charset="0"/>
                      </a:rPr>
                      <m:t>𝑦</m:t>
                    </m:r>
                    <m:r>
                      <a:rPr lang="nl-BE" b="0" i="1" smtClean="0">
                        <a:latin typeface="Cambria Math" panose="02040503050406030204" pitchFamily="18" charset="0"/>
                      </a:rPr>
                      <m:t>=</m:t>
                    </m:r>
                    <m:f>
                      <m:fPr>
                        <m:ctrlPr>
                          <a:rPr lang="nl-BE" b="0" i="1" smtClean="0">
                            <a:latin typeface="Cambria Math" panose="02040503050406030204" pitchFamily="18" charset="0"/>
                          </a:rPr>
                        </m:ctrlPr>
                      </m:fPr>
                      <m:num>
                        <m:r>
                          <a:rPr lang="nl-BE" b="0" i="1" smtClean="0">
                            <a:latin typeface="Cambria Math" panose="02040503050406030204" pitchFamily="18" charset="0"/>
                          </a:rPr>
                          <m:t>𝑌</m:t>
                        </m:r>
                        <m:r>
                          <a:rPr lang="nl-BE" b="0" i="1" smtClean="0">
                            <a:latin typeface="Cambria Math" panose="02040503050406030204" pitchFamily="18" charset="0"/>
                          </a:rPr>
                          <m:t> </m:t>
                        </m:r>
                      </m:num>
                      <m:den>
                        <m:r>
                          <a:rPr lang="nl-BE" b="0" i="1" smtClean="0">
                            <a:latin typeface="Cambria Math" panose="02040503050406030204" pitchFamily="18" charset="0"/>
                          </a:rPr>
                          <m:t>𝐿</m:t>
                        </m:r>
                      </m:den>
                    </m:f>
                  </m:oMath>
                </a14:m>
                <a:r>
                  <a:rPr lang="nl-BE" dirty="0"/>
                  <a:t> and </a:t>
                </a:r>
                <a14:m>
                  <m:oMath xmlns:m="http://schemas.openxmlformats.org/officeDocument/2006/math">
                    <m:r>
                      <a:rPr lang="nl-BE" b="0" i="1" smtClean="0">
                        <a:latin typeface="Cambria Math" panose="02040503050406030204" pitchFamily="18" charset="0"/>
                      </a:rPr>
                      <m:t>𝑘</m:t>
                    </m:r>
                    <m:r>
                      <a:rPr lang="nl-BE" b="0" i="1" smtClean="0">
                        <a:latin typeface="Cambria Math" panose="02040503050406030204" pitchFamily="18" charset="0"/>
                      </a:rPr>
                      <m:t>=</m:t>
                    </m:r>
                    <m:f>
                      <m:fPr>
                        <m:ctrlPr>
                          <a:rPr lang="nl-BE" b="0" i="1" smtClean="0">
                            <a:latin typeface="Cambria Math" panose="02040503050406030204" pitchFamily="18" charset="0"/>
                          </a:rPr>
                        </m:ctrlPr>
                      </m:fPr>
                      <m:num>
                        <m:r>
                          <a:rPr lang="nl-BE" b="0" i="1" smtClean="0">
                            <a:latin typeface="Cambria Math" panose="02040503050406030204" pitchFamily="18" charset="0"/>
                          </a:rPr>
                          <m:t>𝐾</m:t>
                        </m:r>
                      </m:num>
                      <m:den>
                        <m:r>
                          <a:rPr lang="nl-BE" b="0" i="1" smtClean="0">
                            <a:latin typeface="Cambria Math" panose="02040503050406030204" pitchFamily="18" charset="0"/>
                          </a:rPr>
                          <m:t>𝐿</m:t>
                        </m:r>
                      </m:den>
                    </m:f>
                  </m:oMath>
                </a14:m>
                <a:endParaRPr lang="nl-BE" dirty="0"/>
              </a:p>
            </p:txBody>
          </p:sp>
        </mc:Choice>
        <mc:Fallback xmlns="">
          <p:sp>
            <p:nvSpPr>
              <p:cNvPr id="7" name="Rectangle 6">
                <a:extLst>
                  <a:ext uri="{FF2B5EF4-FFF2-40B4-BE49-F238E27FC236}">
                    <a16:creationId xmlns:a16="http://schemas.microsoft.com/office/drawing/2014/main" id="{BACD1F9F-6237-47AF-87F5-73F09D6B84AB}"/>
                  </a:ext>
                </a:extLst>
              </p:cNvPr>
              <p:cNvSpPr>
                <a:spLocks noRot="1" noChangeAspect="1" noMove="1" noResize="1" noEditPoints="1" noAdjustHandles="1" noChangeArrowheads="1" noChangeShapeType="1" noTextEdit="1"/>
              </p:cNvSpPr>
              <p:nvPr/>
            </p:nvSpPr>
            <p:spPr>
              <a:xfrm>
                <a:off x="1861073" y="146444"/>
                <a:ext cx="9197788" cy="540982"/>
              </a:xfrm>
              <a:prstGeom prst="rect">
                <a:avLst/>
              </a:prstGeom>
              <a:blipFill>
                <a:blip r:embed="rId3"/>
                <a:stretch>
                  <a:fillRect/>
                </a:stretch>
              </a:blipFill>
            </p:spPr>
            <p:txBody>
              <a:bodyPr/>
              <a:lstStyle/>
              <a:p>
                <a:r>
                  <a:rPr lang="fr-FR">
                    <a:noFill/>
                  </a:rPr>
                  <a:t> </a:t>
                </a:r>
              </a:p>
            </p:txBody>
          </p:sp>
        </mc:Fallback>
      </mc:AlternateContent>
      <p:sp>
        <p:nvSpPr>
          <p:cNvPr id="9" name="Rectangle 8">
            <a:extLst>
              <a:ext uri="{FF2B5EF4-FFF2-40B4-BE49-F238E27FC236}">
                <a16:creationId xmlns:a16="http://schemas.microsoft.com/office/drawing/2014/main" id="{A0B56953-23D6-4126-9438-2EF605C33B37}"/>
              </a:ext>
            </a:extLst>
          </p:cNvPr>
          <p:cNvSpPr/>
          <p:nvPr/>
        </p:nvSpPr>
        <p:spPr>
          <a:xfrm>
            <a:off x="3705724" y="6468341"/>
            <a:ext cx="8357937" cy="369332"/>
          </a:xfrm>
          <a:prstGeom prst="rect">
            <a:avLst/>
          </a:prstGeom>
        </p:spPr>
        <p:txBody>
          <a:bodyPr wrap="square">
            <a:spAutoFit/>
          </a:bodyPr>
          <a:lstStyle/>
          <a:p>
            <a:r>
              <a:rPr lang="fr-FR" dirty="0"/>
              <a:t>Source: </a:t>
            </a:r>
            <a:r>
              <a:rPr lang="en-GB" sz="1800" dirty="0">
                <a:solidFill>
                  <a:srgbClr val="000000"/>
                </a:solidFill>
                <a:effectLst/>
                <a:latin typeface="Calibri" panose="020F0502020204030204" pitchFamily="34" charset="0"/>
                <a:ea typeface="Georgia" panose="02040502050405020303" pitchFamily="18" charset="0"/>
                <a:cs typeface="Georgia" panose="02040502050405020303" pitchFamily="18" charset="0"/>
              </a:rPr>
              <a:t>EUKLEMS database, June 2020 release; FPB</a:t>
            </a:r>
            <a:r>
              <a:rPr lang="fr-FR" dirty="0"/>
              <a:t>.</a:t>
            </a:r>
            <a:endParaRPr lang="en-BE" dirty="0"/>
          </a:p>
        </p:txBody>
      </p:sp>
      <p:graphicFrame>
        <p:nvGraphicFramePr>
          <p:cNvPr id="11" name="Grafiek 4">
            <a:extLst>
              <a:ext uri="{FF2B5EF4-FFF2-40B4-BE49-F238E27FC236}">
                <a16:creationId xmlns:a16="http://schemas.microsoft.com/office/drawing/2014/main" id="{7764F063-39D1-482C-B67E-5E0802532081}"/>
              </a:ext>
            </a:extLst>
          </p:cNvPr>
          <p:cNvGraphicFramePr/>
          <p:nvPr>
            <p:extLst>
              <p:ext uri="{D42A27DB-BD31-4B8C-83A1-F6EECF244321}">
                <p14:modId xmlns:p14="http://schemas.microsoft.com/office/powerpoint/2010/main" val="270988054"/>
              </p:ext>
            </p:extLst>
          </p:nvPr>
        </p:nvGraphicFramePr>
        <p:xfrm>
          <a:off x="4098666" y="1960735"/>
          <a:ext cx="7562624" cy="4238512"/>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12">
            <a:extLst>
              <a:ext uri="{FF2B5EF4-FFF2-40B4-BE49-F238E27FC236}">
                <a16:creationId xmlns:a16="http://schemas.microsoft.com/office/drawing/2014/main" id="{08F37AE7-60DC-49B6-B3A1-A5D803A06F49}"/>
              </a:ext>
            </a:extLst>
          </p:cNvPr>
          <p:cNvSpPr/>
          <p:nvPr/>
        </p:nvSpPr>
        <p:spPr>
          <a:xfrm>
            <a:off x="4501036" y="978595"/>
            <a:ext cx="7562625" cy="646331"/>
          </a:xfrm>
          <a:prstGeom prst="rect">
            <a:avLst/>
          </a:prstGeom>
        </p:spPr>
        <p:txBody>
          <a:bodyPr wrap="square">
            <a:spAutoFit/>
          </a:bodyPr>
          <a:lstStyle/>
          <a:p>
            <a:r>
              <a:rPr lang="fr-FR" dirty="0">
                <a:solidFill>
                  <a:srgbClr val="FF0000"/>
                </a:solidFill>
              </a:rPr>
              <a:t>Graph 2: </a:t>
            </a:r>
            <a:r>
              <a:rPr lang="en-GB" dirty="0">
                <a:solidFill>
                  <a:srgbClr val="FF0000"/>
                </a:solidFill>
              </a:rPr>
              <a:t>Contribution to total productivity growth</a:t>
            </a:r>
            <a:endParaRPr lang="en-US" dirty="0">
              <a:solidFill>
                <a:srgbClr val="FF0000"/>
              </a:solidFill>
            </a:endParaRPr>
          </a:p>
          <a:p>
            <a:r>
              <a:rPr lang="fr-FR" dirty="0">
                <a:solidFill>
                  <a:srgbClr val="FF0000"/>
                </a:solidFill>
              </a:rPr>
              <a:t>	In %</a:t>
            </a:r>
            <a:endParaRPr lang="en-BE" dirty="0">
              <a:solidFill>
                <a:srgbClr val="FF0000"/>
              </a:solidFill>
            </a:endParaRPr>
          </a:p>
        </p:txBody>
      </p:sp>
    </p:spTree>
    <p:extLst>
      <p:ext uri="{BB962C8B-B14F-4D97-AF65-F5344CB8AC3E}">
        <p14:creationId xmlns:p14="http://schemas.microsoft.com/office/powerpoint/2010/main" val="4133987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F24C34B-F92D-449F-BE06-0F5BFC6FD94E}"/>
              </a:ext>
            </a:extLst>
          </p:cNvPr>
          <p:cNvSpPr>
            <a:spLocks noGrp="1"/>
          </p:cNvSpPr>
          <p:nvPr>
            <p:ph type="ctrTitle"/>
          </p:nvPr>
        </p:nvSpPr>
        <p:spPr>
          <a:xfrm>
            <a:off x="1528517" y="2482548"/>
            <a:ext cx="9144000" cy="1892903"/>
          </a:xfrm>
        </p:spPr>
        <p:txBody>
          <a:bodyPr>
            <a:normAutofit fontScale="90000"/>
          </a:bodyPr>
          <a:lstStyle/>
          <a:p>
            <a:pPr algn="l"/>
            <a:r>
              <a:rPr lang="en-US" sz="4800" dirty="0"/>
              <a:t>Potential channels of transmission of COVID-19 crisis on productivity growth</a:t>
            </a:r>
          </a:p>
        </p:txBody>
      </p:sp>
      <p:sp>
        <p:nvSpPr>
          <p:cNvPr id="9"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5"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4209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041665" cy="4424530"/>
          </a:xfrm>
        </p:spPr>
        <p:txBody>
          <a:bodyPr anchor="t">
            <a:normAutofit/>
          </a:bodyPr>
          <a:lstStyle/>
          <a:p>
            <a:pPr marL="0" indent="0">
              <a:buNone/>
            </a:pPr>
            <a:r>
              <a:rPr lang="nl-NL" dirty="0">
                <a:solidFill>
                  <a:srgbClr val="FF0000"/>
                </a:solidFill>
              </a:rPr>
              <a:t>1/ </a:t>
            </a:r>
            <a:r>
              <a:rPr lang="en-GB" dirty="0">
                <a:solidFill>
                  <a:srgbClr val="FF0000"/>
                </a:solidFill>
              </a:rPr>
              <a:t>Composition of labour</a:t>
            </a:r>
          </a:p>
          <a:p>
            <a:pPr marL="0" indent="0">
              <a:buNone/>
            </a:pPr>
            <a:r>
              <a:rPr lang="en-GB" sz="2400" dirty="0"/>
              <a:t>Possible risk of hysteresis for long term unemployment, effects on school results and investments in education</a:t>
            </a:r>
            <a:r>
              <a:rPr lang="fr-FR" sz="2400" dirty="0"/>
              <a:t> </a:t>
            </a:r>
            <a:endParaRPr lang="nl-NL" sz="2400" dirty="0"/>
          </a:p>
          <a:p>
            <a:pPr marL="0" indent="0">
              <a:lnSpc>
                <a:spcPct val="100000"/>
              </a:lnSpc>
              <a:buNone/>
            </a:pPr>
            <a:r>
              <a:rPr lang="nl-NL" dirty="0">
                <a:solidFill>
                  <a:srgbClr val="FF0000"/>
                </a:solidFill>
              </a:rPr>
              <a:t>2/ Capital deepening</a:t>
            </a:r>
            <a:r>
              <a:rPr lang="nl-NL" u="sng" dirty="0"/>
              <a:t> </a:t>
            </a:r>
          </a:p>
          <a:p>
            <a:pPr marL="0" indent="0">
              <a:buNone/>
            </a:pPr>
            <a:r>
              <a:rPr lang="en-GB" sz="2400" dirty="0"/>
              <a:t>Possible impact on public and private investments, on the nature of investments and on foreign direct investments</a:t>
            </a:r>
            <a:r>
              <a:rPr lang="fr-FR" sz="2400" dirty="0"/>
              <a:t> </a:t>
            </a:r>
            <a:endParaRPr lang="nl-NL" sz="2400" dirty="0"/>
          </a:p>
          <a:p>
            <a:pPr marL="0" indent="0">
              <a:lnSpc>
                <a:spcPct val="110000"/>
              </a:lnSpc>
              <a:buNone/>
            </a:pPr>
            <a:r>
              <a:rPr lang="nl-NL" dirty="0">
                <a:solidFill>
                  <a:srgbClr val="FF0000"/>
                </a:solidFill>
              </a:rPr>
              <a:t>3/ TFP</a:t>
            </a:r>
          </a:p>
          <a:p>
            <a:pPr marL="0" indent="0">
              <a:buNone/>
            </a:pPr>
            <a:r>
              <a:rPr lang="en-GB" sz="2400" dirty="0"/>
              <a:t>Possible effects on digitalisation, R&amp;D and innovation, business dynamics, competition, the organisation of value chains and globalisation</a:t>
            </a:r>
          </a:p>
          <a:p>
            <a:pPr marL="0" indent="0">
              <a:buNone/>
            </a:pPr>
            <a:endParaRPr lang="en-BE" sz="2400" dirty="0"/>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a:bodyPr>
          <a:lstStyle/>
          <a:p>
            <a:r>
              <a:rPr lang="en-BE" dirty="0"/>
              <a:t>I</a:t>
            </a:r>
            <a:r>
              <a:rPr lang="fr-BE" dirty="0"/>
              <a:t>m</a:t>
            </a:r>
            <a:r>
              <a:rPr lang="en-BE" dirty="0"/>
              <a:t>p</a:t>
            </a:r>
            <a:r>
              <a:rPr lang="fr-BE" dirty="0"/>
              <a:t>a</a:t>
            </a:r>
            <a:r>
              <a:rPr lang="en-BE" dirty="0"/>
              <a:t>c</a:t>
            </a:r>
            <a:r>
              <a:rPr lang="fr-BE" dirty="0"/>
              <a:t>t</a:t>
            </a:r>
            <a:r>
              <a:rPr lang="en-BE" dirty="0"/>
              <a:t> </a:t>
            </a:r>
            <a:r>
              <a:rPr lang="fr-BE" dirty="0"/>
              <a:t>of the COVID-19 </a:t>
            </a:r>
            <a:r>
              <a:rPr lang="en-GB" dirty="0"/>
              <a:t>crisis</a:t>
            </a:r>
            <a:r>
              <a:rPr lang="fr-BE" dirty="0"/>
              <a:t> on…</a:t>
            </a:r>
            <a:endParaRPr lang="en-BE" dirty="0"/>
          </a:p>
        </p:txBody>
      </p:sp>
    </p:spTree>
    <p:extLst>
      <p:ext uri="{BB962C8B-B14F-4D97-AF65-F5344CB8AC3E}">
        <p14:creationId xmlns:p14="http://schemas.microsoft.com/office/powerpoint/2010/main" val="3585478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F24C34B-F92D-449F-BE06-0F5BFC6FD94E}"/>
              </a:ext>
            </a:extLst>
          </p:cNvPr>
          <p:cNvSpPr>
            <a:spLocks noGrp="1"/>
          </p:cNvSpPr>
          <p:nvPr>
            <p:ph type="ctrTitle"/>
          </p:nvPr>
        </p:nvSpPr>
        <p:spPr>
          <a:xfrm>
            <a:off x="1415513" y="3003096"/>
            <a:ext cx="9913749" cy="782358"/>
          </a:xfrm>
        </p:spPr>
        <p:txBody>
          <a:bodyPr>
            <a:normAutofit/>
          </a:bodyPr>
          <a:lstStyle/>
          <a:p>
            <a:pPr algn="l"/>
            <a:r>
              <a:rPr lang="en-US" sz="4800" dirty="0"/>
              <a:t>Priority axes for policy</a:t>
            </a:r>
            <a:endParaRPr lang="en-BE" sz="4800" dirty="0"/>
          </a:p>
        </p:txBody>
      </p:sp>
      <p:sp>
        <p:nvSpPr>
          <p:cNvPr id="9"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5"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462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6BE8E-EC4B-45A2-A385-45E71EB19045}"/>
              </a:ext>
            </a:extLst>
          </p:cNvPr>
          <p:cNvSpPr>
            <a:spLocks noGrp="1"/>
          </p:cNvSpPr>
          <p:nvPr>
            <p:ph type="title"/>
          </p:nvPr>
        </p:nvSpPr>
        <p:spPr>
          <a:xfrm>
            <a:off x="1412398" y="262696"/>
            <a:ext cx="9367203" cy="1188720"/>
          </a:xfrm>
        </p:spPr>
        <p:txBody>
          <a:bodyPr>
            <a:normAutofit/>
          </a:bodyPr>
          <a:lstStyle/>
          <a:p>
            <a:r>
              <a:rPr lang="en-US" dirty="0"/>
              <a:t>Setting up of the Board</a:t>
            </a:r>
            <a:endParaRPr lang="en-BE"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286359" y="1920240"/>
            <a:ext cx="10569844" cy="4697536"/>
          </a:xfrm>
        </p:spPr>
        <p:txBody>
          <a:bodyPr anchor="t">
            <a:normAutofit/>
          </a:bodyPr>
          <a:lstStyle/>
          <a:p>
            <a:pPr marL="0" indent="0" algn="just">
              <a:buNone/>
            </a:pPr>
            <a:r>
              <a:rPr lang="en-US" sz="2400" dirty="0"/>
              <a:t>Following the "Five Presidents’ Report":  Completing Europe’s Economic and Monetary Union (22 June 2015), on 20 September 2016, the Council of the European Union adopted a recommendation encouraging Member States to create a National Productivity Board. </a:t>
            </a:r>
            <a:r>
              <a:rPr lang="en-GB" sz="2400" dirty="0"/>
              <a:t>The role of this independent institution is to analyse competitiveness in the broad sense, to enrich basic knowledge and to inform the national debate, in order to enhance the ownership of policies and reforms necessary at national level.</a:t>
            </a:r>
            <a:endParaRPr lang="en-BE" sz="2400" dirty="0"/>
          </a:p>
          <a:p>
            <a:pPr marL="0" indent="0" algn="just">
              <a:buNone/>
            </a:pPr>
            <a:endParaRPr lang="en-BE" sz="2400" dirty="0"/>
          </a:p>
          <a:p>
            <a:pPr marL="0" indent="0" algn="just">
              <a:buNone/>
            </a:pPr>
            <a:r>
              <a:rPr lang="en-US" sz="2400" dirty="0"/>
              <a:t>In Belgium, the National Productivity Board was officially established on </a:t>
            </a:r>
            <a:r>
              <a:rPr lang="en-US" sz="2400" b="1" dirty="0">
                <a:solidFill>
                  <a:srgbClr val="FF0000"/>
                </a:solidFill>
              </a:rPr>
              <a:t>14 May 2019</a:t>
            </a:r>
            <a:r>
              <a:rPr lang="en-US" sz="2400" dirty="0"/>
              <a:t>, in accordance with the law of 25 November 2018 creating the National Productivity Board, transposing the European recommendation.</a:t>
            </a:r>
          </a:p>
          <a:p>
            <a:pPr marL="0" indent="0">
              <a:buNone/>
            </a:pPr>
            <a:endParaRPr lang="nl-BE" sz="2400" dirty="0"/>
          </a:p>
          <a:p>
            <a:pPr marL="0" indent="0">
              <a:buNone/>
            </a:pPr>
            <a:endParaRPr lang="en-BE" sz="2400" dirty="0"/>
          </a:p>
        </p:txBody>
      </p:sp>
    </p:spTree>
    <p:extLst>
      <p:ext uri="{BB962C8B-B14F-4D97-AF65-F5344CB8AC3E}">
        <p14:creationId xmlns:p14="http://schemas.microsoft.com/office/powerpoint/2010/main" val="3586021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041665" cy="4424530"/>
          </a:xfrm>
        </p:spPr>
        <p:txBody>
          <a:bodyPr anchor="t">
            <a:normAutofit/>
          </a:bodyPr>
          <a:lstStyle/>
          <a:p>
            <a:pPr>
              <a:buFontTx/>
              <a:buChar char="-"/>
            </a:pPr>
            <a:r>
              <a:rPr lang="fr-BE" dirty="0" err="1"/>
              <a:t>Starting</a:t>
            </a:r>
            <a:r>
              <a:rPr lang="fr-BE" dirty="0"/>
              <a:t> point </a:t>
            </a:r>
            <a:r>
              <a:rPr lang="nl-BE" dirty="0"/>
              <a:t>: annual </a:t>
            </a:r>
            <a:r>
              <a:rPr lang="en-US" dirty="0"/>
              <a:t>country specific recommendations (CSRs) issued by the European Council =&gt; implementation of CSRs = condition to receive financial support under the Recovery and Resilience Facility </a:t>
            </a:r>
          </a:p>
          <a:p>
            <a:pPr>
              <a:buFontTx/>
              <a:buChar char="-"/>
            </a:pPr>
            <a:endParaRPr lang="en-US" dirty="0"/>
          </a:p>
          <a:p>
            <a:pPr>
              <a:buFontTx/>
              <a:buChar char="-"/>
            </a:pPr>
            <a:r>
              <a:rPr lang="en-US" dirty="0"/>
              <a:t>Taking into account the overview of both risks and opportunities of the COVID-19 crisis for productivity growth</a:t>
            </a:r>
            <a:endParaRPr lang="nl-BE" dirty="0"/>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a:bodyPr>
          <a:lstStyle/>
          <a:p>
            <a:r>
              <a:rPr lang="nl-BE" dirty="0"/>
              <a:t>Method of identification</a:t>
            </a:r>
            <a:endParaRPr lang="en-BE" dirty="0"/>
          </a:p>
        </p:txBody>
      </p:sp>
    </p:spTree>
    <p:extLst>
      <p:ext uri="{BB962C8B-B14F-4D97-AF65-F5344CB8AC3E}">
        <p14:creationId xmlns:p14="http://schemas.microsoft.com/office/powerpoint/2010/main" val="3284504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312433" y="1927704"/>
            <a:ext cx="10725374" cy="4930295"/>
          </a:xfrm>
        </p:spPr>
        <p:txBody>
          <a:bodyPr anchor="t">
            <a:normAutofit/>
          </a:bodyPr>
          <a:lstStyle/>
          <a:p>
            <a:pPr marL="0" indent="0">
              <a:buNone/>
            </a:pPr>
            <a:r>
              <a:rPr lang="en-GB" sz="2000" b="0" i="0" u="none" strike="noStrike" baseline="0" dirty="0">
                <a:solidFill>
                  <a:srgbClr val="000000"/>
                </a:solidFill>
                <a:latin typeface="Calibri" panose="020F0502020204030204" pitchFamily="34" charset="0"/>
              </a:rPr>
              <a:t>In the context of the European Semester 2020, the Council of the European Union recommends that Belgium undertakes the following action: </a:t>
            </a:r>
          </a:p>
          <a:p>
            <a:pPr marL="0" indent="0" algn="just">
              <a:buNone/>
            </a:pPr>
            <a:r>
              <a:rPr lang="en-GB" sz="2000" b="0" i="0" u="none" strike="noStrike" baseline="0" dirty="0">
                <a:solidFill>
                  <a:srgbClr val="000000"/>
                </a:solidFill>
                <a:latin typeface="Calibri" panose="020F0502020204030204" pitchFamily="34" charset="0"/>
              </a:rPr>
              <a:t>1. In line with the general escape clause, take all necessary measures to effectively address the pandemic, boost the economy and support the ensuing recovery. When economic conditions allow, pursue fiscal policies aimed at achieving prudent medium-term fiscal positions and ensuring debt sustainability, while enhancing investment Reinforce the overall resilience of the health system and ensure the supply of critical medical products. </a:t>
            </a:r>
          </a:p>
          <a:p>
            <a:pPr marL="0" indent="0" algn="just">
              <a:buNone/>
            </a:pPr>
            <a:r>
              <a:rPr lang="en-GB" sz="2000" b="0" i="0" u="none" strike="noStrike" baseline="0" dirty="0">
                <a:solidFill>
                  <a:srgbClr val="000000"/>
                </a:solidFill>
                <a:latin typeface="Calibri" panose="020F0502020204030204" pitchFamily="34" charset="0"/>
              </a:rPr>
              <a:t>2. Mitigate the employment and social impact of the crisis, notably by promoting effective active labour market measures and fostering skills development. </a:t>
            </a:r>
          </a:p>
          <a:p>
            <a:pPr marL="0" indent="0" algn="just">
              <a:buNone/>
            </a:pPr>
            <a:r>
              <a:rPr lang="en-GB" sz="2000" b="0" i="0" u="none" strike="noStrike" baseline="0" dirty="0">
                <a:solidFill>
                  <a:srgbClr val="000000"/>
                </a:solidFill>
                <a:latin typeface="Calibri" panose="020F0502020204030204" pitchFamily="34" charset="0"/>
              </a:rPr>
              <a:t>3. Ensure effective implementation of the measures to provide liquidity to assist small and medium-sized enterprises and the self-employed and improve the business environment. Front-load mature public investment projects and promote private investment to foster the economic recovery. Focus investment on the green and digital transition, in particular on infrastructure for sustainable transport, clean and efficient production and use of energy, digital infrastructure, such as 5G and Gigabit Networks, and research and innovation. </a:t>
            </a:r>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a:bodyPr>
          <a:lstStyle/>
          <a:p>
            <a:r>
              <a:rPr lang="nl-BE" dirty="0"/>
              <a:t>Example of CSRs : 2020 CSRs</a:t>
            </a:r>
            <a:endParaRPr lang="en-BE" dirty="0"/>
          </a:p>
        </p:txBody>
      </p:sp>
    </p:spTree>
    <p:extLst>
      <p:ext uri="{BB962C8B-B14F-4D97-AF65-F5344CB8AC3E}">
        <p14:creationId xmlns:p14="http://schemas.microsoft.com/office/powerpoint/2010/main" val="30734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496318" cy="4424530"/>
          </a:xfrm>
        </p:spPr>
        <p:txBody>
          <a:bodyPr anchor="t">
            <a:normAutofit fontScale="92500"/>
          </a:bodyPr>
          <a:lstStyle/>
          <a:p>
            <a:pPr marL="0" indent="0">
              <a:buNone/>
            </a:pPr>
            <a:r>
              <a:rPr lang="nl-BE" dirty="0">
                <a:solidFill>
                  <a:srgbClr val="FF0000"/>
                </a:solidFill>
              </a:rPr>
              <a:t>Why?</a:t>
            </a:r>
            <a:r>
              <a:rPr lang="nl-BE" u="sng" dirty="0"/>
              <a:t> </a:t>
            </a:r>
            <a:endParaRPr lang="nl-BE" dirty="0"/>
          </a:p>
          <a:p>
            <a:endParaRPr lang="en-US" dirty="0"/>
          </a:p>
          <a:p>
            <a:r>
              <a:rPr lang="en-GB" dirty="0"/>
              <a:t>Finding qualified personnel is a major obstacle for companies</a:t>
            </a:r>
          </a:p>
          <a:p>
            <a:endParaRPr lang="en-GB" dirty="0"/>
          </a:p>
          <a:p>
            <a:r>
              <a:rPr lang="en-GB" dirty="0"/>
              <a:t>Ageing can aggravate tensions on the labour </a:t>
            </a:r>
            <a:r>
              <a:rPr lang="en-US" dirty="0"/>
              <a:t>market</a:t>
            </a:r>
            <a:endParaRPr lang="fr-FR" dirty="0"/>
          </a:p>
          <a:p>
            <a:endParaRPr lang="en-GB" dirty="0"/>
          </a:p>
          <a:p>
            <a:r>
              <a:rPr lang="en-GB" dirty="0"/>
              <a:t>Technological transitions create mismatches on the labour market</a:t>
            </a:r>
          </a:p>
          <a:p>
            <a:endParaRPr lang="en-GB" dirty="0"/>
          </a:p>
          <a:p>
            <a:r>
              <a:rPr lang="en-GB" dirty="0"/>
              <a:t>Existing</a:t>
            </a:r>
            <a:r>
              <a:rPr lang="en-US" dirty="0"/>
              <a:t> </a:t>
            </a:r>
            <a:r>
              <a:rPr lang="en-GB" dirty="0"/>
              <a:t>labour</a:t>
            </a:r>
            <a:r>
              <a:rPr lang="en-US" dirty="0"/>
              <a:t> market mismatches risk to become wider due to COVID-19</a:t>
            </a:r>
            <a:endParaRPr lang="nl-BE" dirty="0"/>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fontScale="90000"/>
          </a:bodyPr>
          <a:lstStyle/>
          <a:p>
            <a:r>
              <a:rPr lang="nl-BE" dirty="0"/>
              <a:t>1. </a:t>
            </a:r>
            <a:r>
              <a:rPr lang="en-US" dirty="0"/>
              <a:t>Invest more in STEM and lifelong learning</a:t>
            </a:r>
            <a:endParaRPr lang="en-BE" dirty="0"/>
          </a:p>
        </p:txBody>
      </p:sp>
    </p:spTree>
    <p:extLst>
      <p:ext uri="{BB962C8B-B14F-4D97-AF65-F5344CB8AC3E}">
        <p14:creationId xmlns:p14="http://schemas.microsoft.com/office/powerpoint/2010/main" val="847261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041665" cy="4424530"/>
          </a:xfrm>
        </p:spPr>
        <p:txBody>
          <a:bodyPr anchor="t">
            <a:normAutofit/>
          </a:bodyPr>
          <a:lstStyle/>
          <a:p>
            <a:pPr marL="0" indent="0">
              <a:buNone/>
            </a:pPr>
            <a:r>
              <a:rPr lang="en-GB" dirty="0">
                <a:solidFill>
                  <a:srgbClr val="FF0000"/>
                </a:solidFill>
              </a:rPr>
              <a:t>Recommendations</a:t>
            </a:r>
            <a:r>
              <a:rPr lang="nl-BE" u="sng" dirty="0"/>
              <a:t> </a:t>
            </a:r>
          </a:p>
          <a:p>
            <a:r>
              <a:rPr lang="en-GB" dirty="0"/>
              <a:t>Adequately prepare today's generation of young people for tomorrow's labour market</a:t>
            </a:r>
            <a:r>
              <a:rPr lang="en-US" dirty="0"/>
              <a:t> </a:t>
            </a:r>
            <a:endParaRPr lang="nl-BE" dirty="0"/>
          </a:p>
          <a:p>
            <a:pPr lvl="1"/>
            <a:r>
              <a:rPr lang="en-US" dirty="0"/>
              <a:t>Make the choice for STEM disciplines (including ICT) more attractive </a:t>
            </a:r>
            <a:endParaRPr lang="nl-BE" dirty="0"/>
          </a:p>
          <a:p>
            <a:pPr lvl="1"/>
            <a:r>
              <a:rPr lang="en-US" dirty="0"/>
              <a:t>Develop other non-technical, soft skills and a mindset lifelong learning </a:t>
            </a:r>
            <a:endParaRPr lang="nl-BE" dirty="0"/>
          </a:p>
          <a:p>
            <a:pPr lvl="1"/>
            <a:r>
              <a:rPr lang="en-US" dirty="0"/>
              <a:t>Inclusiveness: all students obtain a minimum level of skills</a:t>
            </a:r>
            <a:endParaRPr lang="nl-BE" dirty="0"/>
          </a:p>
          <a:p>
            <a:pPr lvl="1"/>
            <a:r>
              <a:rPr lang="en-US" dirty="0"/>
              <a:t>Reinforce workplace learning (including apprenticeship </a:t>
            </a:r>
            <a:r>
              <a:rPr lang="en-GB" dirty="0"/>
              <a:t>programmes</a:t>
            </a:r>
            <a:r>
              <a:rPr lang="en-US" dirty="0"/>
              <a:t>) </a:t>
            </a:r>
            <a:endParaRPr lang="nl-BE" dirty="0"/>
          </a:p>
          <a:p>
            <a:pPr lvl="1"/>
            <a:r>
              <a:rPr lang="en-US" dirty="0"/>
              <a:t>Integrate digital technologies in education and investigate the potential of distance learning (in combination with face-to-face learning)</a:t>
            </a:r>
            <a:endParaRPr lang="nl-BE" dirty="0"/>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fontScale="90000"/>
          </a:bodyPr>
          <a:lstStyle/>
          <a:p>
            <a:r>
              <a:rPr lang="nl-BE" dirty="0"/>
              <a:t>1. </a:t>
            </a:r>
            <a:r>
              <a:rPr lang="en-US" dirty="0"/>
              <a:t>Invest more in STEM and lifelong learning</a:t>
            </a:r>
            <a:endParaRPr lang="en-BE" b="1" dirty="0"/>
          </a:p>
        </p:txBody>
      </p:sp>
    </p:spTree>
    <p:extLst>
      <p:ext uri="{BB962C8B-B14F-4D97-AF65-F5344CB8AC3E}">
        <p14:creationId xmlns:p14="http://schemas.microsoft.com/office/powerpoint/2010/main" val="391822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041665" cy="4424530"/>
          </a:xfrm>
        </p:spPr>
        <p:txBody>
          <a:bodyPr anchor="t">
            <a:normAutofit fontScale="92500" lnSpcReduction="10000"/>
          </a:bodyPr>
          <a:lstStyle/>
          <a:p>
            <a:pPr marL="0" indent="0">
              <a:buNone/>
            </a:pPr>
            <a:r>
              <a:rPr lang="en-GB" dirty="0">
                <a:solidFill>
                  <a:srgbClr val="FF0000"/>
                </a:solidFill>
              </a:rPr>
              <a:t>Recommendations</a:t>
            </a:r>
            <a:r>
              <a:rPr lang="nl-BE" u="sng" dirty="0"/>
              <a:t> </a:t>
            </a:r>
          </a:p>
          <a:p>
            <a:r>
              <a:rPr lang="nl-BE" dirty="0"/>
              <a:t>Promote lifelong learning (</a:t>
            </a:r>
            <a:r>
              <a:rPr lang="en-US" dirty="0"/>
              <a:t>addressing both the supply side and the demand side</a:t>
            </a:r>
            <a:r>
              <a:rPr lang="nl-BE" dirty="0"/>
              <a:t>)</a:t>
            </a:r>
          </a:p>
          <a:p>
            <a:pPr lvl="1"/>
            <a:r>
              <a:rPr lang="en-GB" dirty="0"/>
              <a:t>Many challenges such as</a:t>
            </a:r>
            <a:r>
              <a:rPr lang="nl-BE" dirty="0"/>
              <a:t>:</a:t>
            </a:r>
          </a:p>
          <a:p>
            <a:pPr lvl="2"/>
            <a:r>
              <a:rPr lang="en-US" dirty="0"/>
              <a:t>Ensure that all target groups participate in lifelong learning (less qualified people, SME’s, </a:t>
            </a:r>
            <a:r>
              <a:rPr lang="en-US" dirty="0" err="1"/>
              <a:t>etc</a:t>
            </a:r>
            <a:r>
              <a:rPr lang="en-US" dirty="0"/>
              <a:t>) </a:t>
            </a:r>
            <a:endParaRPr lang="fr-FR" dirty="0"/>
          </a:p>
          <a:p>
            <a:pPr lvl="2"/>
            <a:r>
              <a:rPr lang="en-US" dirty="0"/>
              <a:t>Create a training offer sufficiently adapted to economic developments</a:t>
            </a:r>
            <a:endParaRPr lang="nl-BE" dirty="0"/>
          </a:p>
          <a:p>
            <a:pPr lvl="2"/>
            <a:r>
              <a:rPr lang="en-US" dirty="0"/>
              <a:t>Develop training in order to increase intersectoral mobility</a:t>
            </a:r>
            <a:r>
              <a:rPr lang="nl-BE" dirty="0"/>
              <a:t> </a:t>
            </a:r>
          </a:p>
          <a:p>
            <a:pPr marL="457200" lvl="1" indent="0">
              <a:buNone/>
            </a:pPr>
            <a:r>
              <a:rPr lang="nl-BE" dirty="0"/>
              <a:t> </a:t>
            </a:r>
          </a:p>
          <a:p>
            <a:pPr lvl="1">
              <a:buFont typeface="Symbol" panose="05050102010706020507" pitchFamily="18" charset="2"/>
              <a:buChar char="Þ"/>
            </a:pPr>
            <a:r>
              <a:rPr lang="nl-BE" dirty="0"/>
              <a:t>t</a:t>
            </a:r>
            <a:r>
              <a:rPr lang="en-US" dirty="0"/>
              <a:t>he NPB calls for these questions to be examined by the Higher Employment Council</a:t>
            </a:r>
            <a:endParaRPr lang="nl-BE" dirty="0"/>
          </a:p>
          <a:p>
            <a:pPr lvl="1"/>
            <a:r>
              <a:rPr lang="en-US" dirty="0"/>
              <a:t>Important that all actors (employees, employers and training providers) assume their responsibilities</a:t>
            </a:r>
            <a:r>
              <a:rPr lang="nl-BE" dirty="0"/>
              <a:t> </a:t>
            </a:r>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fontScale="90000"/>
          </a:bodyPr>
          <a:lstStyle/>
          <a:p>
            <a:r>
              <a:rPr lang="nl-BE" dirty="0"/>
              <a:t>1. </a:t>
            </a:r>
            <a:r>
              <a:rPr lang="en-US" dirty="0"/>
              <a:t>Invest more in STEM and lifelong learning</a:t>
            </a:r>
            <a:endParaRPr lang="en-BE" b="1" dirty="0"/>
          </a:p>
        </p:txBody>
      </p:sp>
    </p:spTree>
    <p:extLst>
      <p:ext uri="{BB962C8B-B14F-4D97-AF65-F5344CB8AC3E}">
        <p14:creationId xmlns:p14="http://schemas.microsoft.com/office/powerpoint/2010/main" val="3699671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041665" cy="4424530"/>
          </a:xfrm>
        </p:spPr>
        <p:txBody>
          <a:bodyPr anchor="t">
            <a:normAutofit/>
          </a:bodyPr>
          <a:lstStyle/>
          <a:p>
            <a:pPr marL="0" indent="0">
              <a:buNone/>
            </a:pPr>
            <a:r>
              <a:rPr lang="en-GB" dirty="0">
                <a:solidFill>
                  <a:srgbClr val="FF0000"/>
                </a:solidFill>
              </a:rPr>
              <a:t>Why?</a:t>
            </a:r>
          </a:p>
          <a:p>
            <a:endParaRPr lang="fr-FR" dirty="0"/>
          </a:p>
          <a:p>
            <a:r>
              <a:rPr lang="fr-FR" dirty="0"/>
              <a:t>Green and digital transitions </a:t>
            </a:r>
            <a:r>
              <a:rPr lang="en-GB" dirty="0"/>
              <a:t>require</a:t>
            </a:r>
            <a:r>
              <a:rPr lang="fr-FR" dirty="0"/>
              <a:t> </a:t>
            </a:r>
            <a:r>
              <a:rPr lang="en-GB" dirty="0"/>
              <a:t>significant</a:t>
            </a:r>
            <a:r>
              <a:rPr lang="fr-FR" dirty="0"/>
              <a:t> </a:t>
            </a:r>
            <a:r>
              <a:rPr lang="en-GB" dirty="0"/>
              <a:t>investments</a:t>
            </a:r>
          </a:p>
          <a:p>
            <a:endParaRPr lang="en-US" dirty="0"/>
          </a:p>
          <a:p>
            <a:r>
              <a:rPr lang="en-US" dirty="0"/>
              <a:t>National plan for recovery and resilience should include the EU's strategic objectives in terms of environmental and digital transition </a:t>
            </a:r>
          </a:p>
          <a:p>
            <a:endParaRPr lang="en-US" dirty="0"/>
          </a:p>
          <a:p>
            <a:r>
              <a:rPr lang="en-US" dirty="0"/>
              <a:t>Belgium has underinvested in public infrastructure for years </a:t>
            </a:r>
            <a:endParaRPr lang="nl-BE" dirty="0"/>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fontScale="90000"/>
          </a:bodyPr>
          <a:lstStyle/>
          <a:p>
            <a:r>
              <a:rPr lang="nl-BE" dirty="0"/>
              <a:t>2. </a:t>
            </a:r>
            <a:r>
              <a:rPr lang="en-US" dirty="0"/>
              <a:t>Importance of investments in the green and digital transition, both public and private</a:t>
            </a:r>
            <a:endParaRPr lang="en-BE" dirty="0"/>
          </a:p>
        </p:txBody>
      </p:sp>
    </p:spTree>
    <p:extLst>
      <p:ext uri="{BB962C8B-B14F-4D97-AF65-F5344CB8AC3E}">
        <p14:creationId xmlns:p14="http://schemas.microsoft.com/office/powerpoint/2010/main" val="3641663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496318" cy="4424530"/>
          </a:xfrm>
        </p:spPr>
        <p:txBody>
          <a:bodyPr anchor="t">
            <a:normAutofit/>
          </a:bodyPr>
          <a:lstStyle/>
          <a:p>
            <a:pPr marL="0" indent="0">
              <a:buNone/>
            </a:pPr>
            <a:r>
              <a:rPr lang="en-GB" dirty="0">
                <a:solidFill>
                  <a:srgbClr val="FF0000"/>
                </a:solidFill>
              </a:rPr>
              <a:t>Recommendations</a:t>
            </a:r>
          </a:p>
          <a:p>
            <a:endParaRPr lang="en-US" dirty="0"/>
          </a:p>
          <a:p>
            <a:r>
              <a:rPr lang="en-US" dirty="0"/>
              <a:t>Need for a plan to restore fiscal structural balance as soon as allowed by the situation. Nonetheless,…</a:t>
            </a:r>
          </a:p>
          <a:p>
            <a:endParaRPr lang="en-US" dirty="0"/>
          </a:p>
          <a:p>
            <a:r>
              <a:rPr lang="en-US" dirty="0"/>
              <a:t>… this plan must not be at the expense of public investment</a:t>
            </a:r>
            <a:endParaRPr lang="nl-BE" dirty="0"/>
          </a:p>
          <a:p>
            <a:endParaRPr lang="en-US" dirty="0"/>
          </a:p>
          <a:p>
            <a:r>
              <a:rPr lang="en-US" dirty="0"/>
              <a:t>Importance to focus on areas with clear expected return in terms of productivity growth, and in line with digital and green transitions</a:t>
            </a:r>
            <a:endParaRPr lang="nl-BE" dirty="0"/>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fontScale="90000"/>
          </a:bodyPr>
          <a:lstStyle/>
          <a:p>
            <a:r>
              <a:rPr lang="nl-BE" dirty="0"/>
              <a:t>2. </a:t>
            </a:r>
            <a:r>
              <a:rPr lang="en-US" dirty="0"/>
              <a:t>Importance of investments in the green and digital transition, both public and private</a:t>
            </a:r>
            <a:endParaRPr lang="en-BE" dirty="0"/>
          </a:p>
        </p:txBody>
      </p:sp>
    </p:spTree>
    <p:extLst>
      <p:ext uri="{BB962C8B-B14F-4D97-AF65-F5344CB8AC3E}">
        <p14:creationId xmlns:p14="http://schemas.microsoft.com/office/powerpoint/2010/main" val="3009846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041665" cy="4424530"/>
          </a:xfrm>
        </p:spPr>
        <p:txBody>
          <a:bodyPr anchor="t">
            <a:normAutofit/>
          </a:bodyPr>
          <a:lstStyle/>
          <a:p>
            <a:pPr marL="0" indent="0">
              <a:buNone/>
            </a:pPr>
            <a:r>
              <a:rPr lang="en-GB" dirty="0">
                <a:solidFill>
                  <a:srgbClr val="FF0000"/>
                </a:solidFill>
              </a:rPr>
              <a:t>Recommendations</a:t>
            </a:r>
          </a:p>
          <a:p>
            <a:r>
              <a:rPr lang="en-US" dirty="0"/>
              <a:t>Importance to maintain R&amp;D investment, but also need to improve efficiency of R&amp;D public support schemes</a:t>
            </a:r>
            <a:endParaRPr lang="fr-FR" dirty="0"/>
          </a:p>
          <a:p>
            <a:r>
              <a:rPr lang="nl-BE" dirty="0"/>
              <a:t>Systematic implementation of spending reviews and policy evaluations  </a:t>
            </a:r>
          </a:p>
          <a:p>
            <a:r>
              <a:rPr lang="en-US" dirty="0"/>
              <a:t>Search for alternative sources of funding such as public-private partnerships (PPPs) and new support offered at European level </a:t>
            </a:r>
            <a:r>
              <a:rPr lang="nl-BE" dirty="0"/>
              <a:t> </a:t>
            </a:r>
          </a:p>
          <a:p>
            <a:r>
              <a:rPr lang="en-US" dirty="0"/>
              <a:t>Attraction of foreign direct investments still important</a:t>
            </a:r>
            <a:endParaRPr lang="nl-BE" dirty="0"/>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fontScale="90000"/>
          </a:bodyPr>
          <a:lstStyle/>
          <a:p>
            <a:r>
              <a:rPr lang="nl-BE" dirty="0"/>
              <a:t>2. </a:t>
            </a:r>
            <a:r>
              <a:rPr lang="en-US" dirty="0"/>
              <a:t>Importance of investments in the green and digital transition, both public and private</a:t>
            </a:r>
            <a:endParaRPr lang="en-BE" dirty="0"/>
          </a:p>
        </p:txBody>
      </p:sp>
    </p:spTree>
    <p:extLst>
      <p:ext uri="{BB962C8B-B14F-4D97-AF65-F5344CB8AC3E}">
        <p14:creationId xmlns:p14="http://schemas.microsoft.com/office/powerpoint/2010/main" val="1925602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041665" cy="4424530"/>
          </a:xfrm>
        </p:spPr>
        <p:txBody>
          <a:bodyPr anchor="t">
            <a:normAutofit/>
          </a:bodyPr>
          <a:lstStyle/>
          <a:p>
            <a:pPr marL="0" indent="0">
              <a:buNone/>
            </a:pPr>
            <a:r>
              <a:rPr lang="nl-BE" dirty="0">
                <a:solidFill>
                  <a:srgbClr val="FF0000"/>
                </a:solidFill>
              </a:rPr>
              <a:t>Why?</a:t>
            </a:r>
          </a:p>
          <a:p>
            <a:r>
              <a:rPr lang="en-US" dirty="0"/>
              <a:t>Use of digital technologies as strong driver of productivity growth and part of solution for complex challenges facing society </a:t>
            </a:r>
          </a:p>
          <a:p>
            <a:endParaRPr lang="fr-FR" dirty="0"/>
          </a:p>
          <a:p>
            <a:r>
              <a:rPr lang="en-US" dirty="0"/>
              <a:t>Take advantage of momentum to accelerate the digital transition </a:t>
            </a:r>
          </a:p>
          <a:p>
            <a:endParaRPr lang="nl-BE" dirty="0"/>
          </a:p>
          <a:p>
            <a:r>
              <a:rPr lang="nl-BE" dirty="0"/>
              <a:t>European </a:t>
            </a:r>
            <a:r>
              <a:rPr lang="en-US" dirty="0"/>
              <a:t>Recovery and Resilience Facility: 20 % to finance further </a:t>
            </a:r>
            <a:r>
              <a:rPr lang="en-GB" dirty="0"/>
              <a:t>digitalisation</a:t>
            </a:r>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a:bodyPr>
          <a:lstStyle/>
          <a:p>
            <a:r>
              <a:rPr lang="nl-BE" dirty="0"/>
              <a:t>3. Fasten digitalisation</a:t>
            </a:r>
            <a:endParaRPr lang="en-BE" dirty="0"/>
          </a:p>
        </p:txBody>
      </p:sp>
    </p:spTree>
    <p:extLst>
      <p:ext uri="{BB962C8B-B14F-4D97-AF65-F5344CB8AC3E}">
        <p14:creationId xmlns:p14="http://schemas.microsoft.com/office/powerpoint/2010/main" val="1823177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1785769"/>
            <a:ext cx="10582379" cy="4894730"/>
          </a:xfrm>
        </p:spPr>
        <p:txBody>
          <a:bodyPr anchor="t">
            <a:normAutofit fontScale="92500" lnSpcReduction="10000"/>
          </a:bodyPr>
          <a:lstStyle/>
          <a:p>
            <a:pPr marL="0" indent="0">
              <a:buNone/>
            </a:pPr>
            <a:r>
              <a:rPr lang="en-GB" dirty="0">
                <a:solidFill>
                  <a:srgbClr val="FF0000"/>
                </a:solidFill>
              </a:rPr>
              <a:t>Recommendations</a:t>
            </a:r>
          </a:p>
          <a:p>
            <a:pPr marL="0" indent="0">
              <a:buNone/>
            </a:pPr>
            <a:r>
              <a:rPr lang="fr-FR" dirty="0"/>
              <a:t>Need for a </a:t>
            </a:r>
            <a:r>
              <a:rPr lang="en-GB" dirty="0"/>
              <a:t>coherent approach in different </a:t>
            </a:r>
            <a:r>
              <a:rPr lang="fr-FR" dirty="0"/>
              <a:t>areas</a:t>
            </a:r>
            <a:r>
              <a:rPr lang="nl-BE" dirty="0"/>
              <a:t>:</a:t>
            </a:r>
          </a:p>
          <a:p>
            <a:r>
              <a:rPr lang="en-GB" dirty="0"/>
              <a:t>Development of companies’ internal capacity to exploit new technologies </a:t>
            </a:r>
            <a:r>
              <a:rPr lang="nl-BE" dirty="0"/>
              <a:t>(</a:t>
            </a:r>
            <a:r>
              <a:rPr lang="en-US" dirty="0"/>
              <a:t>besides ICT skills, right management skills to initiate the </a:t>
            </a:r>
            <a:r>
              <a:rPr lang="en-GB" dirty="0"/>
              <a:t>organisational</a:t>
            </a:r>
            <a:r>
              <a:rPr lang="en-US" dirty="0"/>
              <a:t> changes) </a:t>
            </a:r>
            <a:endParaRPr lang="nl-BE" dirty="0"/>
          </a:p>
          <a:p>
            <a:r>
              <a:rPr lang="en-US" dirty="0"/>
              <a:t>Need for a fast, secure and reliable broadband infrastructure </a:t>
            </a:r>
            <a:endParaRPr lang="nl-BE" dirty="0"/>
          </a:p>
          <a:p>
            <a:r>
              <a:rPr lang="en-US" dirty="0"/>
              <a:t>Need for a digital culture (also in SME’s and in the public administration)</a:t>
            </a:r>
            <a:endParaRPr lang="nl-BE" dirty="0"/>
          </a:p>
          <a:p>
            <a:r>
              <a:rPr lang="en-GB" dirty="0"/>
              <a:t>Modernisation of regulatory</a:t>
            </a:r>
            <a:r>
              <a:rPr lang="en-US" dirty="0"/>
              <a:t> framework to be in line with the digital economy</a:t>
            </a:r>
            <a:endParaRPr lang="nl-BE" dirty="0"/>
          </a:p>
          <a:p>
            <a:r>
              <a:rPr lang="en-US" dirty="0"/>
              <a:t>Attention to potentially negative effects of digital technologies (privacy, security, just transition, e-inclusiveness) </a:t>
            </a:r>
            <a:endParaRPr lang="en-BE" dirty="0"/>
          </a:p>
          <a:p>
            <a:pPr marL="0" indent="0">
              <a:buNone/>
            </a:pPr>
            <a:r>
              <a:rPr lang="en-US" dirty="0"/>
              <a:t>=&gt; to be discussed with all stakeholders</a:t>
            </a:r>
            <a:endParaRPr lang="fr-FR" dirty="0"/>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a:bodyPr>
          <a:lstStyle/>
          <a:p>
            <a:r>
              <a:rPr lang="nl-BE" dirty="0"/>
              <a:t>3. Fasten digitalisation</a:t>
            </a:r>
            <a:endParaRPr lang="en-BE" dirty="0"/>
          </a:p>
        </p:txBody>
      </p:sp>
    </p:spTree>
    <p:extLst>
      <p:ext uri="{BB962C8B-B14F-4D97-AF65-F5344CB8AC3E}">
        <p14:creationId xmlns:p14="http://schemas.microsoft.com/office/powerpoint/2010/main" val="321235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6BE8E-EC4B-45A2-A385-45E71EB19045}"/>
              </a:ext>
            </a:extLst>
          </p:cNvPr>
          <p:cNvSpPr>
            <a:spLocks noGrp="1"/>
          </p:cNvSpPr>
          <p:nvPr>
            <p:ph type="title"/>
          </p:nvPr>
        </p:nvSpPr>
        <p:spPr>
          <a:xfrm>
            <a:off x="1412398" y="262696"/>
            <a:ext cx="9367203" cy="1188720"/>
          </a:xfrm>
        </p:spPr>
        <p:txBody>
          <a:bodyPr>
            <a:normAutofit/>
          </a:bodyPr>
          <a:lstStyle/>
          <a:p>
            <a:r>
              <a:rPr lang="en-US" dirty="0"/>
              <a:t>Mission of the Board</a:t>
            </a:r>
            <a:endParaRPr lang="en-BE"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286359" y="1920240"/>
            <a:ext cx="10569844" cy="4697536"/>
          </a:xfrm>
        </p:spPr>
        <p:txBody>
          <a:bodyPr anchor="t">
            <a:normAutofit/>
          </a:bodyPr>
          <a:lstStyle/>
          <a:p>
            <a:pPr marL="0" indent="0" algn="just">
              <a:buNone/>
            </a:pPr>
            <a:r>
              <a:rPr lang="en-GB" sz="2400" dirty="0"/>
              <a:t>The mission of the National Productivity Board is to study the evolution of productivity and competitiveness in Belgium as well as the impact and implementation of the European institutions’ recommendations in this respect.</a:t>
            </a:r>
          </a:p>
          <a:p>
            <a:pPr marL="0" indent="0" algn="just">
              <a:buNone/>
            </a:pPr>
            <a:endParaRPr lang="en-GB" sz="2400" dirty="0"/>
          </a:p>
          <a:p>
            <a:pPr marL="0" indent="0" algn="just">
              <a:buNone/>
            </a:pPr>
            <a:r>
              <a:rPr lang="en-GB" sz="2400" dirty="0"/>
              <a:t>It also represents Belgium in the European network of NPBs and supports both the governments and the European Commission in the procedures of the European semester.</a:t>
            </a:r>
          </a:p>
          <a:p>
            <a:pPr marL="0" indent="0" algn="just">
              <a:buNone/>
            </a:pPr>
            <a:endParaRPr lang="en-US" sz="2400" dirty="0"/>
          </a:p>
          <a:p>
            <a:pPr marL="0" indent="0" algn="just">
              <a:buNone/>
            </a:pPr>
            <a:r>
              <a:rPr lang="en-US" sz="2400" dirty="0"/>
              <a:t>The National Productivity Board publishes an annual report.</a:t>
            </a:r>
          </a:p>
          <a:p>
            <a:pPr marL="0" indent="0" algn="just">
              <a:buNone/>
            </a:pPr>
            <a:endParaRPr lang="en-US" sz="2400" dirty="0"/>
          </a:p>
          <a:p>
            <a:pPr marL="0" indent="0" algn="just">
              <a:buNone/>
            </a:pPr>
            <a:r>
              <a:rPr lang="en-US" sz="2400" dirty="0">
                <a:hlinkClick r:id="rId2"/>
              </a:rPr>
              <a:t>https://www.cnp-nrp.belgium.be/home.php?lang=nl</a:t>
            </a:r>
            <a:endParaRPr lang="en-US" sz="2400" dirty="0"/>
          </a:p>
          <a:p>
            <a:pPr marL="0" indent="0" algn="just">
              <a:buNone/>
            </a:pPr>
            <a:endParaRPr lang="en-US" sz="2400" dirty="0"/>
          </a:p>
          <a:p>
            <a:pPr marL="0" indent="0">
              <a:buNone/>
            </a:pPr>
            <a:endParaRPr lang="nl-BE" sz="2400" dirty="0"/>
          </a:p>
          <a:p>
            <a:pPr marL="0" indent="0">
              <a:buNone/>
            </a:pPr>
            <a:endParaRPr lang="en-BE" sz="2400" dirty="0"/>
          </a:p>
        </p:txBody>
      </p:sp>
    </p:spTree>
    <p:extLst>
      <p:ext uri="{BB962C8B-B14F-4D97-AF65-F5344CB8AC3E}">
        <p14:creationId xmlns:p14="http://schemas.microsoft.com/office/powerpoint/2010/main" val="3940654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589103" cy="4424530"/>
          </a:xfrm>
        </p:spPr>
        <p:txBody>
          <a:bodyPr anchor="t">
            <a:normAutofit/>
          </a:bodyPr>
          <a:lstStyle/>
          <a:p>
            <a:pPr marL="0" indent="0">
              <a:buNone/>
            </a:pPr>
            <a:r>
              <a:rPr lang="en-GB" dirty="0">
                <a:solidFill>
                  <a:srgbClr val="FF0000"/>
                </a:solidFill>
              </a:rPr>
              <a:t>Recommendations</a:t>
            </a:r>
          </a:p>
          <a:p>
            <a:pPr marL="0" indent="0">
              <a:buNone/>
            </a:pPr>
            <a:endParaRPr lang="en-US" dirty="0"/>
          </a:p>
          <a:p>
            <a:pPr marL="0" indent="0">
              <a:buNone/>
            </a:pPr>
            <a:r>
              <a:rPr lang="en-US" dirty="0"/>
              <a:t>Special focus on 2 important applications:</a:t>
            </a:r>
            <a:endParaRPr lang="nl-BE" dirty="0"/>
          </a:p>
          <a:p>
            <a:pPr>
              <a:buFontTx/>
              <a:buChar char="-"/>
            </a:pPr>
            <a:r>
              <a:rPr lang="nl-BE" dirty="0"/>
              <a:t>E-commerce, </a:t>
            </a:r>
            <a:r>
              <a:rPr lang="en-US" dirty="0"/>
              <a:t>special attention for B2C online trading </a:t>
            </a:r>
            <a:endParaRPr lang="nl-BE" dirty="0"/>
          </a:p>
          <a:p>
            <a:pPr>
              <a:buFontTx/>
              <a:buChar char="-"/>
            </a:pPr>
            <a:r>
              <a:rPr lang="nl-BE" dirty="0"/>
              <a:t>Teleworking </a:t>
            </a:r>
            <a:r>
              <a:rPr lang="en-US" dirty="0"/>
              <a:t>=&gt; framework agreements as part of collective agreements</a:t>
            </a:r>
            <a:endParaRPr lang="nl-BE" dirty="0"/>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100" y="369493"/>
            <a:ext cx="9367203" cy="1188720"/>
          </a:xfrm>
        </p:spPr>
        <p:txBody>
          <a:bodyPr>
            <a:normAutofit/>
          </a:bodyPr>
          <a:lstStyle/>
          <a:p>
            <a:r>
              <a:rPr lang="nl-BE" dirty="0"/>
              <a:t>3. Fasten digitalisation</a:t>
            </a:r>
            <a:endParaRPr lang="en-BE" dirty="0"/>
          </a:p>
        </p:txBody>
      </p:sp>
    </p:spTree>
    <p:extLst>
      <p:ext uri="{BB962C8B-B14F-4D97-AF65-F5344CB8AC3E}">
        <p14:creationId xmlns:p14="http://schemas.microsoft.com/office/powerpoint/2010/main" val="1469801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539349" cy="4424530"/>
          </a:xfrm>
        </p:spPr>
        <p:txBody>
          <a:bodyPr anchor="t">
            <a:normAutofit lnSpcReduction="10000"/>
          </a:bodyPr>
          <a:lstStyle/>
          <a:p>
            <a:pPr marL="0" indent="0">
              <a:buNone/>
            </a:pPr>
            <a:r>
              <a:rPr lang="en-GB" dirty="0">
                <a:solidFill>
                  <a:srgbClr val="FF0000"/>
                </a:solidFill>
              </a:rPr>
              <a:t>Why?</a:t>
            </a:r>
          </a:p>
          <a:p>
            <a:endParaRPr lang="en-GB" dirty="0"/>
          </a:p>
          <a:p>
            <a:r>
              <a:rPr lang="en-GB" dirty="0"/>
              <a:t>Creation (and growth) of innovative companies and exit of underperforming firms essential for productivity growth</a:t>
            </a:r>
            <a:r>
              <a:rPr lang="fr-FR" dirty="0"/>
              <a:t>   </a:t>
            </a:r>
          </a:p>
          <a:p>
            <a:endParaRPr lang="en-US" dirty="0"/>
          </a:p>
          <a:p>
            <a:r>
              <a:rPr lang="en-US" dirty="0"/>
              <a:t>Low Belgium's performance before the COVID-19 crisis in terms of business creation</a:t>
            </a:r>
          </a:p>
          <a:p>
            <a:endParaRPr lang="en-US" dirty="0"/>
          </a:p>
          <a:p>
            <a:r>
              <a:rPr lang="en-US" dirty="0"/>
              <a:t>High proportion of zombie firms and risk that structurally unviable businesses remain supported in periods of rising unemployment  </a:t>
            </a:r>
            <a:endParaRPr lang="fr-FR" dirty="0"/>
          </a:p>
          <a:p>
            <a:pPr marL="0" indent="0">
              <a:buNone/>
            </a:pPr>
            <a:endParaRPr lang="fr-FR" dirty="0"/>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099" y="369493"/>
            <a:ext cx="10427899" cy="1188720"/>
          </a:xfrm>
        </p:spPr>
        <p:txBody>
          <a:bodyPr>
            <a:normAutofit/>
          </a:bodyPr>
          <a:lstStyle/>
          <a:p>
            <a:r>
              <a:rPr lang="nl-BE" dirty="0"/>
              <a:t>4. </a:t>
            </a:r>
            <a:r>
              <a:rPr lang="en-US" dirty="0"/>
              <a:t>Importance of sufficient business dynamics</a:t>
            </a:r>
            <a:endParaRPr lang="en-BE" dirty="0"/>
          </a:p>
        </p:txBody>
      </p:sp>
    </p:spTree>
    <p:extLst>
      <p:ext uri="{BB962C8B-B14F-4D97-AF65-F5344CB8AC3E}">
        <p14:creationId xmlns:p14="http://schemas.microsoft.com/office/powerpoint/2010/main" val="1015067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1927704"/>
            <a:ext cx="10560864" cy="4666733"/>
          </a:xfrm>
        </p:spPr>
        <p:txBody>
          <a:bodyPr anchor="t">
            <a:normAutofit fontScale="92500" lnSpcReduction="10000"/>
          </a:bodyPr>
          <a:lstStyle/>
          <a:p>
            <a:pPr marL="0" indent="0">
              <a:buNone/>
            </a:pPr>
            <a:r>
              <a:rPr lang="en-GB" dirty="0">
                <a:solidFill>
                  <a:srgbClr val="FF0000"/>
                </a:solidFill>
              </a:rPr>
              <a:t>Recommendations</a:t>
            </a:r>
          </a:p>
          <a:p>
            <a:endParaRPr lang="en-US" dirty="0"/>
          </a:p>
          <a:p>
            <a:r>
              <a:rPr lang="en-US" dirty="0"/>
              <a:t>Remove barriers to exit of structurally unviable companies</a:t>
            </a:r>
            <a:endParaRPr lang="fr-FR" dirty="0"/>
          </a:p>
          <a:p>
            <a:endParaRPr lang="en-US" dirty="0"/>
          </a:p>
          <a:p>
            <a:r>
              <a:rPr lang="en-GB" dirty="0"/>
              <a:t>Ensure favourable conditions and incentives for start-ups and innovative firms by</a:t>
            </a:r>
            <a:r>
              <a:rPr lang="en-US" dirty="0"/>
              <a:t>:</a:t>
            </a:r>
            <a:endParaRPr lang="fr-FR" dirty="0"/>
          </a:p>
          <a:p>
            <a:pPr lvl="1"/>
            <a:endParaRPr lang="en-GB" dirty="0"/>
          </a:p>
          <a:p>
            <a:pPr lvl="1"/>
            <a:r>
              <a:rPr lang="en-GB" dirty="0"/>
              <a:t>Reducing</a:t>
            </a:r>
            <a:r>
              <a:rPr lang="fr-BE" dirty="0"/>
              <a:t> administrative </a:t>
            </a:r>
            <a:r>
              <a:rPr lang="en-GB" dirty="0"/>
              <a:t>burdens</a:t>
            </a:r>
            <a:r>
              <a:rPr lang="fr-BE" dirty="0"/>
              <a:t> and </a:t>
            </a:r>
            <a:r>
              <a:rPr lang="en-GB" dirty="0"/>
              <a:t>improving</a:t>
            </a:r>
            <a:r>
              <a:rPr lang="fr-BE" dirty="0"/>
              <a:t> </a:t>
            </a:r>
            <a:r>
              <a:rPr lang="en-GB" dirty="0"/>
              <a:t>regulation</a:t>
            </a:r>
            <a:r>
              <a:rPr lang="fr-BE" dirty="0"/>
              <a:t> </a:t>
            </a:r>
          </a:p>
          <a:p>
            <a:pPr lvl="1"/>
            <a:r>
              <a:rPr lang="en-GB" dirty="0"/>
              <a:t>Providing the </a:t>
            </a:r>
            <a:r>
              <a:rPr lang="nl-BE" dirty="0"/>
              <a:t>right incentives (</a:t>
            </a:r>
            <a:r>
              <a:rPr lang="en-GB" dirty="0"/>
              <a:t>for instance </a:t>
            </a:r>
            <a:r>
              <a:rPr lang="nl-BE" dirty="0"/>
              <a:t>adapting </a:t>
            </a:r>
            <a:r>
              <a:rPr lang="en-GB" dirty="0"/>
              <a:t>R&amp;D support </a:t>
            </a:r>
            <a:r>
              <a:rPr lang="nl-BE" dirty="0"/>
              <a:t>to </a:t>
            </a:r>
            <a:r>
              <a:rPr lang="en-GB" dirty="0"/>
              <a:t>better</a:t>
            </a:r>
            <a:r>
              <a:rPr lang="nl-BE" dirty="0"/>
              <a:t> </a:t>
            </a:r>
            <a:r>
              <a:rPr lang="en-GB" dirty="0"/>
              <a:t>reach</a:t>
            </a:r>
            <a:r>
              <a:rPr lang="nl-BE" dirty="0"/>
              <a:t> </a:t>
            </a:r>
            <a:r>
              <a:rPr lang="en-GB" dirty="0"/>
              <a:t>young</a:t>
            </a:r>
            <a:r>
              <a:rPr lang="nl-BE" dirty="0"/>
              <a:t> companies)</a:t>
            </a:r>
          </a:p>
          <a:p>
            <a:pPr lvl="1"/>
            <a:r>
              <a:rPr lang="en-US" dirty="0"/>
              <a:t>Making appropriate financing available </a:t>
            </a:r>
          </a:p>
          <a:p>
            <a:pPr lvl="1"/>
            <a:r>
              <a:rPr lang="en-GB" dirty="0"/>
              <a:t>Stimulating entrepreneurial</a:t>
            </a:r>
            <a:r>
              <a:rPr lang="nl-BE" dirty="0"/>
              <a:t> culture</a:t>
            </a:r>
          </a:p>
        </p:txBody>
      </p:sp>
      <p:sp>
        <p:nvSpPr>
          <p:cNvPr id="7" name="Titel 1">
            <a:extLst>
              <a:ext uri="{FF2B5EF4-FFF2-40B4-BE49-F238E27FC236}">
                <a16:creationId xmlns:a16="http://schemas.microsoft.com/office/drawing/2014/main" id="{B005E2D8-3B8B-4D25-8DD6-17628FE877E8}"/>
              </a:ext>
            </a:extLst>
          </p:cNvPr>
          <p:cNvSpPr>
            <a:spLocks noGrp="1"/>
          </p:cNvSpPr>
          <p:nvPr>
            <p:ph type="title"/>
          </p:nvPr>
        </p:nvSpPr>
        <p:spPr>
          <a:xfrm>
            <a:off x="1764099" y="369493"/>
            <a:ext cx="10427899" cy="1188720"/>
          </a:xfrm>
        </p:spPr>
        <p:txBody>
          <a:bodyPr>
            <a:normAutofit/>
          </a:bodyPr>
          <a:lstStyle/>
          <a:p>
            <a:r>
              <a:rPr lang="nl-BE" dirty="0"/>
              <a:t>4. </a:t>
            </a:r>
            <a:r>
              <a:rPr lang="en-US" dirty="0"/>
              <a:t>Importance of sufficient business dynamics</a:t>
            </a:r>
            <a:endParaRPr lang="en-BE" dirty="0"/>
          </a:p>
        </p:txBody>
      </p:sp>
    </p:spTree>
    <p:extLst>
      <p:ext uri="{BB962C8B-B14F-4D97-AF65-F5344CB8AC3E}">
        <p14:creationId xmlns:p14="http://schemas.microsoft.com/office/powerpoint/2010/main" val="24347409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412397" y="2063977"/>
            <a:ext cx="10041665" cy="4424530"/>
          </a:xfrm>
        </p:spPr>
        <p:txBody>
          <a:bodyPr anchor="t">
            <a:normAutofit/>
          </a:bodyPr>
          <a:lstStyle/>
          <a:p>
            <a:pPr marL="0" indent="0">
              <a:buNone/>
            </a:pPr>
            <a:r>
              <a:rPr lang="nl-BE" sz="6000" dirty="0" err="1"/>
              <a:t>Thank</a:t>
            </a:r>
            <a:r>
              <a:rPr lang="nl-BE" sz="6000" dirty="0"/>
              <a:t> </a:t>
            </a:r>
            <a:r>
              <a:rPr lang="nl-BE" sz="6000" dirty="0" err="1"/>
              <a:t>you</a:t>
            </a:r>
            <a:r>
              <a:rPr lang="nl-BE" sz="6000" dirty="0"/>
              <a:t>!</a:t>
            </a:r>
          </a:p>
          <a:p>
            <a:pPr marL="0" indent="0">
              <a:buNone/>
            </a:pPr>
            <a:endParaRPr lang="nl-BE" sz="6000" dirty="0"/>
          </a:p>
          <a:p>
            <a:pPr marL="0" indent="0">
              <a:buNone/>
            </a:pPr>
            <a:r>
              <a:rPr lang="nl-BE" sz="6000" dirty="0" err="1"/>
              <a:t>Any</a:t>
            </a:r>
            <a:r>
              <a:rPr lang="nl-BE" sz="6000" dirty="0"/>
              <a:t> </a:t>
            </a:r>
            <a:r>
              <a:rPr lang="nl-BE" sz="6000" dirty="0" err="1"/>
              <a:t>questions</a:t>
            </a:r>
            <a:r>
              <a:rPr lang="nl-BE" sz="6000" dirty="0"/>
              <a:t>?</a:t>
            </a:r>
          </a:p>
        </p:txBody>
      </p:sp>
    </p:spTree>
    <p:extLst>
      <p:ext uri="{BB962C8B-B14F-4D97-AF65-F5344CB8AC3E}">
        <p14:creationId xmlns:p14="http://schemas.microsoft.com/office/powerpoint/2010/main" val="1390816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6BE8E-EC4B-45A2-A385-45E71EB19045}"/>
              </a:ext>
            </a:extLst>
          </p:cNvPr>
          <p:cNvSpPr>
            <a:spLocks noGrp="1"/>
          </p:cNvSpPr>
          <p:nvPr>
            <p:ph type="title"/>
          </p:nvPr>
        </p:nvSpPr>
        <p:spPr>
          <a:xfrm>
            <a:off x="1653363" y="365760"/>
            <a:ext cx="9367203" cy="1188720"/>
          </a:xfrm>
        </p:spPr>
        <p:txBody>
          <a:bodyPr>
            <a:normAutofit/>
          </a:bodyPr>
          <a:lstStyle/>
          <a:p>
            <a:r>
              <a:rPr lang="en-US" dirty="0"/>
              <a:t>Composition of the Belgian NPB</a:t>
            </a:r>
            <a:r>
              <a:rPr lang="en-BE" dirty="0"/>
              <a:t>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653363" y="1695372"/>
            <a:ext cx="9367204" cy="5162628"/>
          </a:xfrm>
        </p:spPr>
        <p:txBody>
          <a:bodyPr anchor="t">
            <a:normAutofit/>
          </a:bodyPr>
          <a:lstStyle/>
          <a:p>
            <a:pPr marL="0" indent="0">
              <a:buNone/>
            </a:pPr>
            <a:endParaRPr lang="nl-BE" sz="2400" dirty="0"/>
          </a:p>
          <a:p>
            <a:pPr marL="0" indent="0">
              <a:buNone/>
            </a:pPr>
            <a:endParaRPr lang="en-BE" sz="2400" dirty="0"/>
          </a:p>
        </p:txBody>
      </p:sp>
      <p:sp>
        <p:nvSpPr>
          <p:cNvPr id="9" name="Vertical Text Placeholder 1">
            <a:extLst>
              <a:ext uri="{FF2B5EF4-FFF2-40B4-BE49-F238E27FC236}">
                <a16:creationId xmlns:a16="http://schemas.microsoft.com/office/drawing/2014/main" id="{A2788CB4-9F9F-4A23-A410-6F9C393ABF05}"/>
              </a:ext>
            </a:extLst>
          </p:cNvPr>
          <p:cNvSpPr txBox="1">
            <a:spLocks/>
          </p:cNvSpPr>
          <p:nvPr/>
        </p:nvSpPr>
        <p:spPr>
          <a:xfrm>
            <a:off x="1171433" y="2125809"/>
            <a:ext cx="10895999" cy="39753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a:latin typeface="+mj-lt"/>
              </a:rPr>
              <a:t>6 members designated by independent federal institutions</a:t>
            </a:r>
          </a:p>
          <a:p>
            <a:pPr>
              <a:spcBef>
                <a:spcPts val="2500"/>
              </a:spcBef>
            </a:pPr>
            <a:endParaRPr lang="fr-BE" sz="2200">
              <a:latin typeface="+mj-lt"/>
            </a:endParaRPr>
          </a:p>
          <a:p>
            <a:pPr>
              <a:spcBef>
                <a:spcPts val="2500"/>
              </a:spcBef>
            </a:pPr>
            <a:r>
              <a:rPr lang="fr-BE" sz="2200" b="1">
                <a:latin typeface="+mj-lt"/>
              </a:rPr>
              <a:t>6 members designated by the Regions</a:t>
            </a:r>
          </a:p>
          <a:p>
            <a:pPr marL="0"/>
            <a:endParaRPr lang="fr-BE" sz="2200">
              <a:solidFill>
                <a:srgbClr val="000000"/>
              </a:solidFill>
              <a:hlinkClick r:id="" action="ppaction://noaction"/>
            </a:endParaRPr>
          </a:p>
          <a:p>
            <a:pPr marL="0" indent="0">
              <a:buFont typeface="Arial" panose="020B0604020202020204" pitchFamily="34" charset="0"/>
              <a:buNone/>
            </a:pPr>
            <a:endParaRPr lang="fr-BE" sz="2200">
              <a:solidFill>
                <a:srgbClr val="000000"/>
              </a:solidFill>
              <a:hlinkClick r:id="" action="ppaction://noaction"/>
            </a:endParaRPr>
          </a:p>
          <a:p>
            <a:pPr>
              <a:spcBef>
                <a:spcPts val="2500"/>
              </a:spcBef>
            </a:pPr>
            <a:r>
              <a:rPr lang="fr-BE" sz="2200" b="1">
                <a:latin typeface="+mj-lt"/>
              </a:rPr>
              <a:t>Secretariat by the Federal Public Service of Economy</a:t>
            </a:r>
          </a:p>
          <a:p>
            <a:pPr>
              <a:spcBef>
                <a:spcPts val="2000"/>
              </a:spcBef>
            </a:pPr>
            <a:endParaRPr lang="fr-BE" sz="2200" b="1">
              <a:latin typeface="+mj-lt"/>
            </a:endParaRPr>
          </a:p>
          <a:p>
            <a:pPr lvl="1">
              <a:spcBef>
                <a:spcPts val="800"/>
              </a:spcBef>
            </a:pPr>
            <a:endParaRPr lang="fr-BE" dirty="0">
              <a:latin typeface="+mj-lt"/>
            </a:endParaRPr>
          </a:p>
        </p:txBody>
      </p:sp>
      <p:pic>
        <p:nvPicPr>
          <p:cNvPr id="11" name="Picture 10">
            <a:extLst>
              <a:ext uri="{FF2B5EF4-FFF2-40B4-BE49-F238E27FC236}">
                <a16:creationId xmlns:a16="http://schemas.microsoft.com/office/drawing/2014/main" id="{C0AF3295-B953-491A-8407-4EB304C6A515}"/>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7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9024239" y="2689031"/>
            <a:ext cx="2815280" cy="2608827"/>
          </a:xfrm>
          <a:prstGeom prst="rect">
            <a:avLst/>
          </a:prstGeom>
          <a:solidFill>
            <a:srgbClr val="F5F5F5"/>
          </a:solidFill>
        </p:spPr>
      </p:pic>
    </p:spTree>
    <p:extLst>
      <p:ext uri="{BB962C8B-B14F-4D97-AF65-F5344CB8AC3E}">
        <p14:creationId xmlns:p14="http://schemas.microsoft.com/office/powerpoint/2010/main" val="61554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6BE8E-EC4B-45A2-A385-45E71EB19045}"/>
              </a:ext>
            </a:extLst>
          </p:cNvPr>
          <p:cNvSpPr>
            <a:spLocks noGrp="1"/>
          </p:cNvSpPr>
          <p:nvPr>
            <p:ph type="title"/>
          </p:nvPr>
        </p:nvSpPr>
        <p:spPr>
          <a:xfrm>
            <a:off x="1653363" y="365760"/>
            <a:ext cx="9367203" cy="1188720"/>
          </a:xfrm>
        </p:spPr>
        <p:txBody>
          <a:bodyPr>
            <a:normAutofit/>
          </a:bodyPr>
          <a:lstStyle/>
          <a:p>
            <a:r>
              <a:rPr lang="en-US" dirty="0"/>
              <a:t>Composition of the Belgian NPB</a:t>
            </a:r>
            <a:r>
              <a:rPr lang="en-BE" dirty="0"/>
              <a:t> (2)</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653363" y="1695372"/>
            <a:ext cx="9367204" cy="5162628"/>
          </a:xfrm>
        </p:spPr>
        <p:txBody>
          <a:bodyPr anchor="t">
            <a:normAutofit/>
          </a:bodyPr>
          <a:lstStyle/>
          <a:p>
            <a:pPr marL="0" indent="0">
              <a:buNone/>
            </a:pPr>
            <a:endParaRPr lang="nl-BE" sz="2400" dirty="0"/>
          </a:p>
          <a:p>
            <a:pPr marL="0" indent="0">
              <a:buNone/>
            </a:pPr>
            <a:endParaRPr lang="en-BE" sz="2400" dirty="0"/>
          </a:p>
        </p:txBody>
      </p:sp>
      <p:graphicFrame>
        <p:nvGraphicFramePr>
          <p:cNvPr id="5" name="Table 4">
            <a:extLst>
              <a:ext uri="{FF2B5EF4-FFF2-40B4-BE49-F238E27FC236}">
                <a16:creationId xmlns:a16="http://schemas.microsoft.com/office/drawing/2014/main" id="{CAA455BC-7546-4B37-B953-8A0220422245}"/>
              </a:ext>
            </a:extLst>
          </p:cNvPr>
          <p:cNvGraphicFramePr>
            <a:graphicFrameLocks noGrp="1"/>
          </p:cNvGraphicFramePr>
          <p:nvPr>
            <p:extLst>
              <p:ext uri="{D42A27DB-BD31-4B8C-83A1-F6EECF244321}">
                <p14:modId xmlns:p14="http://schemas.microsoft.com/office/powerpoint/2010/main" val="1403148446"/>
              </p:ext>
            </p:extLst>
          </p:nvPr>
        </p:nvGraphicFramePr>
        <p:xfrm>
          <a:off x="1171433" y="1664255"/>
          <a:ext cx="10839753" cy="4331267"/>
        </p:xfrm>
        <a:graphic>
          <a:graphicData uri="http://schemas.openxmlformats.org/drawingml/2006/table">
            <a:tbl>
              <a:tblPr firstRow="1" bandRow="1">
                <a:tableStyleId>{1FECB4D8-DB02-4DC6-A0A2-4F2EBAE1DC90}</a:tableStyleId>
              </a:tblPr>
              <a:tblGrid>
                <a:gridCol w="5427626">
                  <a:extLst>
                    <a:ext uri="{9D8B030D-6E8A-4147-A177-3AD203B41FA5}">
                      <a16:colId xmlns:a16="http://schemas.microsoft.com/office/drawing/2014/main" val="3987819022"/>
                    </a:ext>
                  </a:extLst>
                </a:gridCol>
                <a:gridCol w="5412127">
                  <a:extLst>
                    <a:ext uri="{9D8B030D-6E8A-4147-A177-3AD203B41FA5}">
                      <a16:colId xmlns:a16="http://schemas.microsoft.com/office/drawing/2014/main" val="2354957630"/>
                    </a:ext>
                  </a:extLst>
                </a:gridCol>
              </a:tblGrid>
              <a:tr h="5987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800" dirty="0">
                          <a:solidFill>
                            <a:srgbClr val="C00000"/>
                          </a:solidFill>
                        </a:rPr>
                        <a:t>6 members </a:t>
                      </a:r>
                      <a:r>
                        <a:rPr lang="nl-BE" sz="1800" dirty="0" err="1">
                          <a:solidFill>
                            <a:srgbClr val="C00000"/>
                          </a:solidFill>
                        </a:rPr>
                        <a:t>designated</a:t>
                      </a:r>
                      <a:r>
                        <a:rPr lang="nl-BE" sz="1800" dirty="0">
                          <a:solidFill>
                            <a:srgbClr val="C00000"/>
                          </a:solidFill>
                        </a:rPr>
                        <a:t> </a:t>
                      </a:r>
                      <a:r>
                        <a:rPr lang="nl-BE" sz="1800" dirty="0" err="1">
                          <a:solidFill>
                            <a:srgbClr val="C00000"/>
                          </a:solidFill>
                        </a:rPr>
                        <a:t>by</a:t>
                      </a:r>
                      <a:r>
                        <a:rPr lang="nl-BE" sz="1800" dirty="0">
                          <a:solidFill>
                            <a:srgbClr val="C00000"/>
                          </a:solidFill>
                        </a:rPr>
                        <a:t> independent </a:t>
                      </a:r>
                      <a:r>
                        <a:rPr lang="nl-BE" sz="1800" dirty="0" err="1">
                          <a:solidFill>
                            <a:srgbClr val="C00000"/>
                          </a:solidFill>
                        </a:rPr>
                        <a:t>federal</a:t>
                      </a:r>
                      <a:r>
                        <a:rPr lang="nl-BE" sz="1800" dirty="0">
                          <a:solidFill>
                            <a:srgbClr val="C00000"/>
                          </a:solidFill>
                        </a:rPr>
                        <a:t> </a:t>
                      </a:r>
                      <a:r>
                        <a:rPr lang="nl-BE" sz="1800" dirty="0" err="1">
                          <a:solidFill>
                            <a:srgbClr val="C00000"/>
                          </a:solidFill>
                        </a:rPr>
                        <a:t>institutions</a:t>
                      </a:r>
                      <a:endParaRPr lang="nl-BE" sz="1800" b="1" dirty="0">
                        <a:solidFill>
                          <a:srgbClr val="C00000"/>
                        </a:solidFill>
                      </a:endParaRPr>
                    </a:p>
                  </a:txBody>
                  <a:tcP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r>
                        <a:rPr lang="en-US" dirty="0">
                          <a:solidFill>
                            <a:srgbClr val="C00000"/>
                          </a:solidFill>
                        </a:rPr>
                        <a:t>6 members designated by the Regions</a:t>
                      </a:r>
                    </a:p>
                    <a:p>
                      <a:endParaRPr lang="en-BE" dirty="0"/>
                    </a:p>
                  </a:txBody>
                  <a:tcP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113323"/>
                  </a:ext>
                </a:extLst>
              </a:tr>
              <a:tr h="1117282">
                <a:tc>
                  <a:txBody>
                    <a:bodyPr/>
                    <a:lstStyle/>
                    <a:p>
                      <a:pPr lvl="0">
                        <a:lnSpc>
                          <a:spcPct val="150000"/>
                        </a:lnSpc>
                      </a:pPr>
                      <a:r>
                        <a:rPr lang="nl-BE" sz="1600" b="1" dirty="0" err="1"/>
                        <a:t>Secretariat</a:t>
                      </a:r>
                      <a:r>
                        <a:rPr lang="nl-BE" sz="1600" b="1" dirty="0"/>
                        <a:t> of Central </a:t>
                      </a:r>
                      <a:r>
                        <a:rPr lang="nl-BE" sz="1600" b="1" dirty="0" err="1"/>
                        <a:t>Economic</a:t>
                      </a:r>
                      <a:r>
                        <a:rPr lang="nl-BE" sz="1600" b="1" dirty="0"/>
                        <a:t> Council </a:t>
                      </a:r>
                      <a:r>
                        <a:rPr lang="en-BE" sz="1600" b="1" dirty="0"/>
                        <a:t>(</a:t>
                      </a:r>
                      <a:r>
                        <a:rPr lang="fr-BE" sz="1600" b="1" dirty="0"/>
                        <a:t>C</a:t>
                      </a:r>
                      <a:r>
                        <a:rPr lang="en-BE" sz="1600" b="1" dirty="0"/>
                        <a:t>EC)</a:t>
                      </a:r>
                    </a:p>
                    <a:p>
                      <a:pPr lvl="0">
                        <a:lnSpc>
                          <a:spcPct val="150000"/>
                        </a:lnSpc>
                      </a:pPr>
                      <a:r>
                        <a:rPr lang="nl-BE" sz="1600" dirty="0"/>
                        <a:t>Luc </a:t>
                      </a:r>
                      <a:r>
                        <a:rPr lang="nl-BE" sz="1600" dirty="0" err="1"/>
                        <a:t>Denayer</a:t>
                      </a:r>
                      <a:r>
                        <a:rPr lang="nl-BE" sz="1600" dirty="0"/>
                        <a:t> (</a:t>
                      </a:r>
                      <a:r>
                        <a:rPr lang="nl-BE" sz="1600" dirty="0" err="1"/>
                        <a:t>chairman</a:t>
                      </a:r>
                      <a:r>
                        <a:rPr lang="nl-BE" sz="1600" dirty="0"/>
                        <a:t>) </a:t>
                      </a:r>
                      <a:endParaRPr lang="en-BE" sz="1600" dirty="0"/>
                    </a:p>
                    <a:p>
                      <a:pPr lvl="0">
                        <a:lnSpc>
                          <a:spcPct val="150000"/>
                        </a:lnSpc>
                      </a:pPr>
                      <a:r>
                        <a:rPr lang="nl-BE" sz="1600" dirty="0"/>
                        <a:t>Siska </a:t>
                      </a:r>
                      <a:r>
                        <a:rPr lang="nl-BE" sz="1600" dirty="0" err="1"/>
                        <a:t>Vandecandelare</a:t>
                      </a:r>
                      <a:endParaRPr lang="nl-BE" sz="1600" dirty="0"/>
                    </a:p>
                  </a:txBody>
                  <a:tcP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lvl="0">
                        <a:spcBef>
                          <a:spcPts val="2500"/>
                        </a:spcBef>
                        <a:spcAft>
                          <a:spcPts val="0"/>
                        </a:spcAft>
                      </a:pPr>
                      <a:r>
                        <a:rPr lang="fr-BE" sz="1600" b="1" kern="1200" dirty="0"/>
                        <a:t>Flemish </a:t>
                      </a:r>
                      <a:r>
                        <a:rPr lang="fr-BE" sz="1600" b="1" kern="1200" dirty="0" err="1"/>
                        <a:t>Region</a:t>
                      </a:r>
                      <a:endParaRPr lang="fr-BE" sz="1600" b="1" kern="1200" dirty="0"/>
                    </a:p>
                    <a:p>
                      <a:pPr lvl="0">
                        <a:spcBef>
                          <a:spcPts val="1500"/>
                        </a:spcBef>
                        <a:spcAft>
                          <a:spcPts val="0"/>
                        </a:spcAft>
                      </a:pPr>
                      <a:r>
                        <a:rPr lang="fr-BE" sz="1600" kern="1200" dirty="0" err="1"/>
                        <a:t>Joep</a:t>
                      </a:r>
                      <a:r>
                        <a:rPr lang="fr-BE" sz="1600" kern="1200" dirty="0"/>
                        <a:t> </a:t>
                      </a:r>
                      <a:r>
                        <a:rPr lang="fr-BE" sz="1600" kern="1200" dirty="0" err="1"/>
                        <a:t>Konings</a:t>
                      </a:r>
                      <a:r>
                        <a:rPr lang="fr-BE" sz="1600" kern="1200" dirty="0"/>
                        <a:t> (KU Leuven)</a:t>
                      </a:r>
                    </a:p>
                    <a:p>
                      <a:pPr lvl="0">
                        <a:spcBef>
                          <a:spcPts val="1500"/>
                        </a:spcBef>
                        <a:spcAft>
                          <a:spcPts val="0"/>
                        </a:spcAft>
                      </a:pPr>
                      <a:r>
                        <a:rPr lang="fr-BE" sz="1600" kern="1200" dirty="0"/>
                        <a:t>Caroline Ven (CEO, </a:t>
                      </a:r>
                      <a:r>
                        <a:rPr lang="fr-BE" sz="1600" kern="1200" dirty="0" err="1"/>
                        <a:t>experience</a:t>
                      </a:r>
                      <a:r>
                        <a:rPr lang="fr-BE" sz="1600" kern="1200" dirty="0"/>
                        <a:t> in </a:t>
                      </a:r>
                      <a:r>
                        <a:rPr lang="fr-BE" sz="1600" kern="1200" dirty="0" err="1"/>
                        <a:t>policy-advise</a:t>
                      </a:r>
                      <a:r>
                        <a:rPr lang="fr-BE" sz="1600" kern="1200" dirty="0"/>
                        <a:t>, …)</a:t>
                      </a:r>
                      <a:endParaRPr lang="fr-BE" sz="1600" kern="1200" dirty="0">
                        <a:solidFill>
                          <a:schemeClr val="dk1"/>
                        </a:solidFill>
                        <a:latin typeface="+mn-lt"/>
                        <a:ea typeface="+mn-ea"/>
                        <a:cs typeface="+mn-cs"/>
                      </a:endParaRPr>
                    </a:p>
                  </a:txBody>
                  <a:tcP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53976473"/>
                  </a:ext>
                </a:extLst>
              </a:tr>
              <a:tr h="1117282">
                <a:tc>
                  <a:txBody>
                    <a:bodyPr/>
                    <a:lstStyle/>
                    <a:p>
                      <a:pPr lvl="0">
                        <a:lnSpc>
                          <a:spcPct val="150000"/>
                        </a:lnSpc>
                      </a:pPr>
                      <a:r>
                        <a:rPr lang="nl-BE" sz="1600" b="1" dirty="0"/>
                        <a:t>Federal Planning Bureau </a:t>
                      </a:r>
                      <a:r>
                        <a:rPr lang="en-BE" sz="1600" b="1" dirty="0"/>
                        <a:t>(</a:t>
                      </a:r>
                      <a:r>
                        <a:rPr lang="fr-BE" sz="1600" b="1" dirty="0"/>
                        <a:t>F</a:t>
                      </a:r>
                      <a:r>
                        <a:rPr lang="en-BE" sz="1600" b="1" dirty="0"/>
                        <a:t>P</a:t>
                      </a:r>
                      <a:r>
                        <a:rPr lang="fr-BE" sz="1600" b="1" dirty="0"/>
                        <a:t>B</a:t>
                      </a:r>
                      <a:r>
                        <a:rPr lang="en-BE" sz="1600" b="1" dirty="0"/>
                        <a:t>)</a:t>
                      </a:r>
                    </a:p>
                    <a:p>
                      <a:pPr lvl="0">
                        <a:lnSpc>
                          <a:spcPct val="150000"/>
                        </a:lnSpc>
                      </a:pPr>
                      <a:r>
                        <a:rPr lang="nl-BE" sz="1600" dirty="0"/>
                        <a:t>Joost Verlinden</a:t>
                      </a:r>
                    </a:p>
                    <a:p>
                      <a:pPr lvl="0">
                        <a:lnSpc>
                          <a:spcPct val="150000"/>
                        </a:lnSpc>
                      </a:pPr>
                      <a:r>
                        <a:rPr lang="nl-BE" sz="1600" dirty="0"/>
                        <a:t>Chantal Kegels (vice-chairman)</a:t>
                      </a:r>
                      <a:endParaRPr lang="en-BE" sz="1600" dirty="0"/>
                    </a:p>
                  </a:txBody>
                  <a:tcP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lvl="0" algn="l" defTabSz="914400" rtl="0" eaLnBrk="1" latinLnBrk="0" hangingPunct="1">
                        <a:spcBef>
                          <a:spcPts val="2500"/>
                        </a:spcBef>
                        <a:spcAft>
                          <a:spcPts val="0"/>
                        </a:spcAft>
                      </a:pPr>
                      <a:r>
                        <a:rPr lang="fr-BE" sz="1600" b="1" kern="1200" dirty="0" err="1"/>
                        <a:t>Walloon</a:t>
                      </a:r>
                      <a:r>
                        <a:rPr lang="fr-BE" sz="1600" b="1" kern="1200" dirty="0"/>
                        <a:t> </a:t>
                      </a:r>
                      <a:r>
                        <a:rPr lang="fr-BE" sz="1600" b="1" kern="1200" dirty="0" err="1"/>
                        <a:t>Region</a:t>
                      </a:r>
                      <a:endParaRPr lang="fr-BE" sz="1600" b="1" kern="1200" dirty="0"/>
                    </a:p>
                    <a:p>
                      <a:pPr marL="0" lvl="0" algn="l" defTabSz="914400" rtl="0" eaLnBrk="1" latinLnBrk="0" hangingPunct="1">
                        <a:spcBef>
                          <a:spcPts val="1500"/>
                        </a:spcBef>
                        <a:spcAft>
                          <a:spcPts val="0"/>
                        </a:spcAft>
                      </a:pPr>
                      <a:r>
                        <a:rPr lang="fr-BE" sz="1600" kern="1200" dirty="0"/>
                        <a:t>Marcus </a:t>
                      </a:r>
                      <a:r>
                        <a:rPr lang="fr-BE" sz="1600" kern="1200" dirty="0" err="1"/>
                        <a:t>Dejardin</a:t>
                      </a:r>
                      <a:r>
                        <a:rPr lang="fr-BE" sz="1600" kern="1200" dirty="0"/>
                        <a:t> </a:t>
                      </a:r>
                      <a:r>
                        <a:rPr lang="fr-BE" sz="1600" kern="1200" dirty="0">
                          <a:solidFill>
                            <a:schemeClr val="dk1"/>
                          </a:solidFill>
                          <a:latin typeface="+mn-lt"/>
                          <a:ea typeface="+mn-ea"/>
                          <a:cs typeface="+mn-cs"/>
                        </a:rPr>
                        <a:t>(</a:t>
                      </a:r>
                      <a:r>
                        <a:rPr lang="fr-BE" sz="1600" kern="1200" dirty="0" err="1">
                          <a:solidFill>
                            <a:schemeClr val="dk1"/>
                          </a:solidFill>
                          <a:latin typeface="+mn-lt"/>
                          <a:ea typeface="+mn-ea"/>
                          <a:cs typeface="+mn-cs"/>
                        </a:rPr>
                        <a:t>University</a:t>
                      </a:r>
                      <a:r>
                        <a:rPr lang="fr-BE" sz="1600" kern="1200" dirty="0">
                          <a:solidFill>
                            <a:schemeClr val="dk1"/>
                          </a:solidFill>
                          <a:latin typeface="+mn-lt"/>
                          <a:ea typeface="+mn-ea"/>
                          <a:cs typeface="+mn-cs"/>
                        </a:rPr>
                        <a:t> of Namur)</a:t>
                      </a:r>
                    </a:p>
                    <a:p>
                      <a:pPr marL="0" lvl="0" algn="l" defTabSz="914400" rtl="0" eaLnBrk="1" latinLnBrk="0" hangingPunct="1">
                        <a:spcBef>
                          <a:spcPts val="1500"/>
                        </a:spcBef>
                        <a:spcAft>
                          <a:spcPts val="0"/>
                        </a:spcAft>
                      </a:pPr>
                      <a:r>
                        <a:rPr lang="nl-BE" sz="1600" strike="noStrike" kern="1200" dirty="0" err="1">
                          <a:solidFill>
                            <a:schemeClr val="tx1"/>
                          </a:solidFill>
                        </a:rPr>
                        <a:t>Waiting</a:t>
                      </a:r>
                      <a:r>
                        <a:rPr lang="nl-BE" sz="1600" strike="noStrike" kern="1200" dirty="0">
                          <a:solidFill>
                            <a:schemeClr val="tx1"/>
                          </a:solidFill>
                        </a:rPr>
                        <a:t> </a:t>
                      </a:r>
                      <a:r>
                        <a:rPr lang="nl-BE" sz="1600" strike="noStrike" kern="1200" dirty="0" err="1">
                          <a:solidFill>
                            <a:schemeClr val="tx1"/>
                          </a:solidFill>
                        </a:rPr>
                        <a:t>for</a:t>
                      </a:r>
                      <a:r>
                        <a:rPr lang="nl-BE" sz="1600" strike="noStrike" kern="1200" dirty="0">
                          <a:solidFill>
                            <a:schemeClr val="tx1"/>
                          </a:solidFill>
                        </a:rPr>
                        <a:t> </a:t>
                      </a:r>
                      <a:r>
                        <a:rPr lang="nl-BE" sz="1600" strike="noStrike" kern="1200" dirty="0" err="1">
                          <a:solidFill>
                            <a:schemeClr val="tx1"/>
                          </a:solidFill>
                        </a:rPr>
                        <a:t>an</a:t>
                      </a:r>
                      <a:r>
                        <a:rPr lang="nl-BE" sz="1600" strike="noStrike" kern="1200" dirty="0">
                          <a:solidFill>
                            <a:schemeClr val="tx1"/>
                          </a:solidFill>
                        </a:rPr>
                        <a:t> </a:t>
                      </a:r>
                      <a:r>
                        <a:rPr lang="nl-BE" sz="1600" strike="noStrike" kern="1200" dirty="0" err="1">
                          <a:solidFill>
                            <a:schemeClr val="tx1"/>
                          </a:solidFill>
                        </a:rPr>
                        <a:t>appointment</a:t>
                      </a:r>
                      <a:endParaRPr lang="fr-BE" sz="1600" strike="sngStrike" kern="1200" dirty="0">
                        <a:solidFill>
                          <a:schemeClr val="tx1"/>
                        </a:solidFill>
                        <a:latin typeface="+mn-lt"/>
                        <a:ea typeface="+mn-ea"/>
                        <a:cs typeface="+mn-cs"/>
                      </a:endParaRPr>
                    </a:p>
                  </a:txBody>
                  <a:tcP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89476937"/>
                  </a:ext>
                </a:extLst>
              </a:tr>
              <a:tr h="1283267">
                <a:tc>
                  <a:txBody>
                    <a:bodyPr/>
                    <a:lstStyle/>
                    <a:p>
                      <a:pPr lvl="0">
                        <a:lnSpc>
                          <a:spcPct val="150000"/>
                        </a:lnSpc>
                      </a:pPr>
                      <a:r>
                        <a:rPr lang="nl-BE" sz="1600" b="1" dirty="0"/>
                        <a:t>National Bank of Belgium </a:t>
                      </a:r>
                      <a:r>
                        <a:rPr lang="en-BE" sz="1600" b="1" dirty="0"/>
                        <a:t>(</a:t>
                      </a:r>
                      <a:r>
                        <a:rPr lang="fr-BE" sz="1600" b="1" dirty="0"/>
                        <a:t>N</a:t>
                      </a:r>
                      <a:r>
                        <a:rPr lang="en-BE" sz="1600" b="1" dirty="0"/>
                        <a:t>B</a:t>
                      </a:r>
                      <a:r>
                        <a:rPr lang="fr-BE" sz="1600" b="1" dirty="0"/>
                        <a:t>B</a:t>
                      </a:r>
                      <a:r>
                        <a:rPr lang="en-BE" sz="1600" b="1" dirty="0"/>
                        <a:t>)</a:t>
                      </a:r>
                      <a:endParaRPr lang="nl-BE" sz="1600" b="1" dirty="0"/>
                    </a:p>
                    <a:p>
                      <a:pPr lvl="0">
                        <a:lnSpc>
                          <a:spcPct val="150000"/>
                        </a:lnSpc>
                      </a:pPr>
                      <a:r>
                        <a:rPr lang="nl-BE" sz="1600" dirty="0"/>
                        <a:t>Tim Hermans (vice-chairman)</a:t>
                      </a:r>
                      <a:endParaRPr lang="en-BE" sz="1600" dirty="0"/>
                    </a:p>
                    <a:p>
                      <a:pPr lvl="0">
                        <a:lnSpc>
                          <a:spcPct val="150000"/>
                        </a:lnSpc>
                      </a:pPr>
                      <a:r>
                        <a:rPr lang="nl-BE" sz="1600" dirty="0"/>
                        <a:t>Catherine </a:t>
                      </a:r>
                      <a:r>
                        <a:rPr lang="nl-BE" sz="1600" dirty="0" err="1"/>
                        <a:t>Fuss</a:t>
                      </a:r>
                      <a:endParaRPr lang="nl-BE" sz="1600" dirty="0"/>
                    </a:p>
                  </a:txBody>
                  <a:tcP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lvl="0">
                        <a:spcBef>
                          <a:spcPts val="1500"/>
                        </a:spcBef>
                        <a:spcAft>
                          <a:spcPts val="0"/>
                        </a:spcAft>
                      </a:pPr>
                      <a:r>
                        <a:rPr lang="fr-BE" sz="1600" b="1" kern="1200" dirty="0"/>
                        <a:t>Brussels-Capital </a:t>
                      </a:r>
                      <a:r>
                        <a:rPr lang="fr-BE" sz="1600" b="1" kern="1200" dirty="0" err="1"/>
                        <a:t>Region</a:t>
                      </a:r>
                      <a:endParaRPr lang="en-BE" sz="1600" b="1" kern="1200" dirty="0"/>
                    </a:p>
                    <a:p>
                      <a:pPr lvl="0">
                        <a:spcBef>
                          <a:spcPts val="1500"/>
                        </a:spcBef>
                        <a:spcAft>
                          <a:spcPts val="0"/>
                        </a:spcAft>
                      </a:pPr>
                      <a:r>
                        <a:rPr lang="fr-BE" sz="1600" kern="1200" dirty="0"/>
                        <a:t>Astrid Romain (Brussels Institute for </a:t>
                      </a:r>
                      <a:r>
                        <a:rPr lang="fr-BE" sz="1600" kern="1200" dirty="0" err="1"/>
                        <a:t>Statistics</a:t>
                      </a:r>
                      <a:r>
                        <a:rPr lang="fr-BE" sz="1600" kern="1200" dirty="0"/>
                        <a:t> and </a:t>
                      </a:r>
                      <a:r>
                        <a:rPr lang="fr-BE" sz="1600" kern="1200" dirty="0" err="1"/>
                        <a:t>Analysis</a:t>
                      </a:r>
                      <a:r>
                        <a:rPr lang="fr-BE" sz="1600" kern="1200" dirty="0"/>
                        <a:t>)</a:t>
                      </a:r>
                      <a:endParaRPr lang="en-BE" sz="1600" kern="1200" dirty="0"/>
                    </a:p>
                    <a:p>
                      <a:pPr lvl="0">
                        <a:spcBef>
                          <a:spcPts val="1500"/>
                        </a:spcBef>
                        <a:spcAft>
                          <a:spcPts val="0"/>
                        </a:spcAft>
                      </a:pPr>
                      <a:r>
                        <a:rPr lang="en-BE" sz="1600" kern="1200" dirty="0"/>
                        <a:t>K</a:t>
                      </a:r>
                      <a:r>
                        <a:rPr lang="fr-BE" sz="1600" kern="1200" dirty="0"/>
                        <a:t>o</a:t>
                      </a:r>
                      <a:r>
                        <a:rPr lang="en-BE" sz="1600" kern="1200" dirty="0"/>
                        <a:t>e</a:t>
                      </a:r>
                      <a:r>
                        <a:rPr lang="fr-BE" sz="1600" kern="1200" dirty="0"/>
                        <a:t>n</a:t>
                      </a:r>
                      <a:r>
                        <a:rPr lang="en-BE" sz="1600" kern="1200" dirty="0"/>
                        <a:t> D</a:t>
                      </a:r>
                      <a:r>
                        <a:rPr lang="fr-BE" sz="1600" kern="1200" dirty="0" err="1"/>
                        <a:t>eclercq</a:t>
                      </a:r>
                      <a:r>
                        <a:rPr lang="en-BE" sz="1600" kern="1200" dirty="0"/>
                        <a:t> (</a:t>
                      </a:r>
                      <a:r>
                        <a:rPr lang="fr-BE" sz="1600" kern="1200" dirty="0" err="1"/>
                        <a:t>Universit</a:t>
                      </a:r>
                      <a:r>
                        <a:rPr lang="en-BE" sz="1600" kern="1200" dirty="0"/>
                        <a:t>y </a:t>
                      </a:r>
                      <a:r>
                        <a:rPr lang="fr-BE" sz="1600" kern="1200" dirty="0"/>
                        <a:t>o</a:t>
                      </a:r>
                      <a:r>
                        <a:rPr lang="en-BE" sz="1600" kern="1200" dirty="0"/>
                        <a:t>f</a:t>
                      </a:r>
                      <a:r>
                        <a:rPr lang="fr-BE" sz="1600" kern="1200" dirty="0"/>
                        <a:t> Saint-Louis</a:t>
                      </a:r>
                      <a:r>
                        <a:rPr lang="en-BE" sz="1600" kern="1200" dirty="0"/>
                        <a:t>)</a:t>
                      </a:r>
                      <a:r>
                        <a:rPr lang="fr-BE" sz="1600" kern="1200" dirty="0"/>
                        <a:t> </a:t>
                      </a:r>
                      <a:endParaRPr lang="fr-BE" sz="1600" kern="1200" dirty="0">
                        <a:solidFill>
                          <a:schemeClr val="dk1"/>
                        </a:solidFill>
                        <a:latin typeface="+mn-lt"/>
                        <a:ea typeface="+mn-ea"/>
                        <a:cs typeface="+mn-cs"/>
                      </a:endParaRPr>
                    </a:p>
                  </a:txBody>
                  <a:tcP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28401850"/>
                  </a:ext>
                </a:extLst>
              </a:tr>
            </a:tbl>
          </a:graphicData>
        </a:graphic>
      </p:graphicFrame>
    </p:spTree>
    <p:extLst>
      <p:ext uri="{BB962C8B-B14F-4D97-AF65-F5344CB8AC3E}">
        <p14:creationId xmlns:p14="http://schemas.microsoft.com/office/powerpoint/2010/main" val="210047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6BE8E-EC4B-45A2-A385-45E71EB19045}"/>
              </a:ext>
            </a:extLst>
          </p:cNvPr>
          <p:cNvSpPr>
            <a:spLocks noGrp="1"/>
          </p:cNvSpPr>
          <p:nvPr>
            <p:ph type="title"/>
          </p:nvPr>
        </p:nvSpPr>
        <p:spPr>
          <a:xfrm>
            <a:off x="1653363" y="365760"/>
            <a:ext cx="9367203" cy="1188720"/>
          </a:xfrm>
        </p:spPr>
        <p:txBody>
          <a:bodyPr>
            <a:normAutofit/>
          </a:bodyPr>
          <a:lstStyle/>
          <a:p>
            <a:r>
              <a:rPr lang="nl-BE" dirty="0"/>
              <a:t>Framework of the 2020 annual report</a:t>
            </a:r>
            <a:endParaRPr lang="en-BE"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527586" y="1920240"/>
            <a:ext cx="10273553" cy="4572000"/>
          </a:xfrm>
        </p:spPr>
        <p:txBody>
          <a:bodyPr anchor="t">
            <a:normAutofit fontScale="92500" lnSpcReduction="20000"/>
          </a:bodyPr>
          <a:lstStyle/>
          <a:p>
            <a:pPr marL="0" indent="0">
              <a:buNone/>
            </a:pPr>
            <a:r>
              <a:rPr lang="en-US" sz="2400" dirty="0"/>
              <a:t>The impact of the COVID-19 crisis on productivity growth is still very difficult to quantify  </a:t>
            </a:r>
          </a:p>
          <a:p>
            <a:pPr marL="0" indent="0">
              <a:buNone/>
            </a:pPr>
            <a:endParaRPr lang="nl-BE" sz="700" dirty="0"/>
          </a:p>
          <a:p>
            <a:pPr marL="0" indent="0">
              <a:buNone/>
            </a:pPr>
            <a:r>
              <a:rPr lang="en-US" sz="2400" dirty="0"/>
              <a:t>Therefore, the report provides an overview of the different channels through which the crisis may affect productivity growth by adopting the growth accounting decomposition framework</a:t>
            </a:r>
          </a:p>
          <a:p>
            <a:pPr marL="0" indent="0">
              <a:buNone/>
            </a:pPr>
            <a:endParaRPr lang="nl-BE" sz="700" dirty="0"/>
          </a:p>
          <a:p>
            <a:pPr marL="0" indent="0">
              <a:buNone/>
            </a:pPr>
            <a:r>
              <a:rPr lang="nl-BE" sz="2400" dirty="0"/>
              <a:t>The report shows : </a:t>
            </a:r>
          </a:p>
          <a:p>
            <a:pPr marL="0" indent="0">
              <a:buNone/>
            </a:pPr>
            <a:r>
              <a:rPr lang="nl-BE" sz="2400" dirty="0"/>
              <a:t>	- t</a:t>
            </a:r>
            <a:r>
              <a:rPr lang="en-US" sz="2400" dirty="0"/>
              <a:t>he risks for productivity growth </a:t>
            </a:r>
            <a:r>
              <a:rPr lang="nl-BE" sz="2400" dirty="0"/>
              <a:t>;</a:t>
            </a:r>
          </a:p>
          <a:p>
            <a:pPr marL="0" indent="0">
              <a:buNone/>
            </a:pPr>
            <a:r>
              <a:rPr lang="nl-BE" sz="2400" dirty="0"/>
              <a:t>	- but </a:t>
            </a:r>
            <a:r>
              <a:rPr lang="en-GB" sz="2400" dirty="0"/>
              <a:t>also the opportunities</a:t>
            </a:r>
            <a:r>
              <a:rPr lang="nl-BE" sz="2400" dirty="0"/>
              <a:t>!</a:t>
            </a:r>
            <a:endParaRPr lang="en-BE" sz="2400" dirty="0"/>
          </a:p>
          <a:p>
            <a:pPr marL="0" indent="0">
              <a:buNone/>
            </a:pPr>
            <a:endParaRPr lang="nl-BE" sz="700" dirty="0"/>
          </a:p>
          <a:p>
            <a:pPr marL="0" indent="0">
              <a:buNone/>
            </a:pPr>
            <a:r>
              <a:rPr lang="en-US" sz="2400" dirty="0"/>
              <a:t>It </a:t>
            </a:r>
            <a:r>
              <a:rPr lang="en-GB" sz="2400" dirty="0"/>
              <a:t>identified  a number of strategic strands on which future government interventions could be based to </a:t>
            </a:r>
            <a:r>
              <a:rPr lang="en-US" sz="2400" dirty="0"/>
              <a:t>ensure long-term productivity growth.</a:t>
            </a:r>
            <a:r>
              <a:rPr lang="nl-BE" sz="2400" dirty="0"/>
              <a:t>  </a:t>
            </a:r>
          </a:p>
          <a:p>
            <a:pPr marL="0" indent="0">
              <a:buNone/>
            </a:pPr>
            <a:endParaRPr lang="nl-BE" sz="1500" dirty="0"/>
          </a:p>
          <a:p>
            <a:pPr marL="0" indent="0">
              <a:buNone/>
            </a:pPr>
            <a:endParaRPr lang="nl-BE" sz="1500" dirty="0"/>
          </a:p>
          <a:p>
            <a:pPr marL="0" indent="0">
              <a:buNone/>
            </a:pPr>
            <a:r>
              <a:rPr lang="nl-BE" sz="1500" dirty="0"/>
              <a:t>Remark : </a:t>
            </a:r>
            <a:r>
              <a:rPr lang="en-GB" sz="1500" dirty="0"/>
              <a:t>The annual report was finalised on 21 October 2020. Neither the start of the second wave of the COVID-19 virus nor the new health and economic policies that followed were taken into account</a:t>
            </a:r>
            <a:endParaRPr lang="nl-BE" sz="1500" dirty="0"/>
          </a:p>
          <a:p>
            <a:pPr marL="0" indent="0">
              <a:buNone/>
            </a:pPr>
            <a:endParaRPr lang="nl-BE" sz="2400" dirty="0"/>
          </a:p>
          <a:p>
            <a:pPr marL="0" indent="0">
              <a:buNone/>
            </a:pPr>
            <a:endParaRPr lang="en-BE" sz="2400" dirty="0"/>
          </a:p>
        </p:txBody>
      </p:sp>
    </p:spTree>
    <p:extLst>
      <p:ext uri="{BB962C8B-B14F-4D97-AF65-F5344CB8AC3E}">
        <p14:creationId xmlns:p14="http://schemas.microsoft.com/office/powerpoint/2010/main" val="336312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6BE8E-EC4B-45A2-A385-45E71EB19045}"/>
              </a:ext>
            </a:extLst>
          </p:cNvPr>
          <p:cNvSpPr>
            <a:spLocks noGrp="1"/>
          </p:cNvSpPr>
          <p:nvPr>
            <p:ph type="title"/>
          </p:nvPr>
        </p:nvSpPr>
        <p:spPr>
          <a:xfrm>
            <a:off x="1653363" y="365760"/>
            <a:ext cx="9367203" cy="1188720"/>
          </a:xfrm>
        </p:spPr>
        <p:txBody>
          <a:bodyPr>
            <a:normAutofit/>
          </a:bodyPr>
          <a:lstStyle/>
          <a:p>
            <a:r>
              <a:rPr lang="nl-BE" dirty="0" err="1"/>
              <a:t>Structure</a:t>
            </a:r>
            <a:r>
              <a:rPr lang="nl-BE" dirty="0"/>
              <a:t> of </a:t>
            </a:r>
            <a:r>
              <a:rPr lang="nl-BE" dirty="0" err="1"/>
              <a:t>this</a:t>
            </a:r>
            <a:r>
              <a:rPr lang="nl-BE" dirty="0"/>
              <a:t> </a:t>
            </a:r>
            <a:r>
              <a:rPr lang="nl-BE" dirty="0" err="1"/>
              <a:t>presentation</a:t>
            </a:r>
            <a:endParaRPr lang="en-BE"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653363" y="2176272"/>
            <a:ext cx="9367204" cy="4041648"/>
          </a:xfrm>
        </p:spPr>
        <p:txBody>
          <a:bodyPr anchor="t">
            <a:normAutofit/>
          </a:bodyPr>
          <a:lstStyle/>
          <a:p>
            <a:pPr marL="0" indent="0">
              <a:buNone/>
            </a:pPr>
            <a:r>
              <a:rPr lang="nl-BE" sz="2400" dirty="0"/>
              <a:t>1/ Importance of </a:t>
            </a:r>
            <a:r>
              <a:rPr lang="nl-BE" sz="2400" dirty="0" err="1"/>
              <a:t>productivity</a:t>
            </a:r>
            <a:r>
              <a:rPr lang="nl-BE" sz="2400" dirty="0"/>
              <a:t> </a:t>
            </a:r>
            <a:r>
              <a:rPr lang="nl-BE" sz="2400" dirty="0" err="1"/>
              <a:t>growth</a:t>
            </a:r>
            <a:endParaRPr lang="nl-BE" sz="2400" dirty="0"/>
          </a:p>
          <a:p>
            <a:pPr marL="0" indent="0">
              <a:buNone/>
            </a:pPr>
            <a:endParaRPr lang="nl-BE" sz="2400" dirty="0"/>
          </a:p>
          <a:p>
            <a:pPr marL="0" indent="0">
              <a:buNone/>
            </a:pPr>
            <a:r>
              <a:rPr lang="nl-BE" sz="2400" dirty="0"/>
              <a:t>2/ Situation </a:t>
            </a:r>
            <a:r>
              <a:rPr lang="nl-BE" sz="2400" dirty="0" err="1"/>
              <a:t>before</a:t>
            </a:r>
            <a:r>
              <a:rPr lang="nl-BE" sz="2400" dirty="0"/>
              <a:t> </a:t>
            </a:r>
            <a:r>
              <a:rPr lang="nl-BE" sz="2400" dirty="0" err="1"/>
              <a:t>the</a:t>
            </a:r>
            <a:r>
              <a:rPr lang="nl-BE" sz="2400" dirty="0"/>
              <a:t> COVID-19 crisis</a:t>
            </a:r>
            <a:endParaRPr lang="en-BE" sz="2400" dirty="0"/>
          </a:p>
          <a:p>
            <a:pPr marL="0" indent="0">
              <a:buNone/>
            </a:pPr>
            <a:endParaRPr lang="nl-BE" sz="2400" dirty="0"/>
          </a:p>
          <a:p>
            <a:pPr marL="0" indent="0">
              <a:buNone/>
            </a:pPr>
            <a:r>
              <a:rPr lang="nl-BE" sz="2400" dirty="0"/>
              <a:t>3/ </a:t>
            </a:r>
            <a:r>
              <a:rPr lang="en-US" sz="2400" dirty="0"/>
              <a:t>Potential channels of transmission of the impact of COVID-19 on productivity growth</a:t>
            </a:r>
            <a:endParaRPr lang="nl-BE" sz="2400" dirty="0"/>
          </a:p>
          <a:p>
            <a:pPr marL="0" indent="0">
              <a:buNone/>
            </a:pPr>
            <a:endParaRPr lang="nl-BE" sz="2400" dirty="0"/>
          </a:p>
          <a:p>
            <a:pPr marL="0" indent="0">
              <a:buNone/>
            </a:pPr>
            <a:r>
              <a:rPr lang="nl-BE" sz="2400" dirty="0"/>
              <a:t>4/ </a:t>
            </a:r>
            <a:r>
              <a:rPr lang="en-US" sz="2400" dirty="0"/>
              <a:t>Priorities for economic policy</a:t>
            </a:r>
            <a:endParaRPr lang="en-BE" sz="2400" dirty="0"/>
          </a:p>
        </p:txBody>
      </p:sp>
    </p:spTree>
    <p:extLst>
      <p:ext uri="{BB962C8B-B14F-4D97-AF65-F5344CB8AC3E}">
        <p14:creationId xmlns:p14="http://schemas.microsoft.com/office/powerpoint/2010/main" val="1828889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F24C34B-F92D-449F-BE06-0F5BFC6FD94E}"/>
              </a:ext>
            </a:extLst>
          </p:cNvPr>
          <p:cNvSpPr>
            <a:spLocks noGrp="1"/>
          </p:cNvSpPr>
          <p:nvPr>
            <p:ph type="ctrTitle"/>
          </p:nvPr>
        </p:nvSpPr>
        <p:spPr>
          <a:xfrm>
            <a:off x="1524000" y="2443517"/>
            <a:ext cx="9144000" cy="1564716"/>
          </a:xfrm>
        </p:spPr>
        <p:txBody>
          <a:bodyPr>
            <a:normAutofit/>
          </a:bodyPr>
          <a:lstStyle/>
          <a:p>
            <a:pPr algn="l"/>
            <a:r>
              <a:rPr lang="nl-BE" sz="4800" dirty="0"/>
              <a:t>Importance of </a:t>
            </a:r>
            <a:r>
              <a:rPr lang="nl-BE" sz="4800" dirty="0" err="1"/>
              <a:t>productivity</a:t>
            </a:r>
            <a:r>
              <a:rPr lang="nl-BE" sz="4800" dirty="0"/>
              <a:t> </a:t>
            </a:r>
            <a:r>
              <a:rPr lang="nl-BE" sz="4800" dirty="0" err="1"/>
              <a:t>growth</a:t>
            </a:r>
            <a:endParaRPr lang="nl-BE" sz="4800" dirty="0"/>
          </a:p>
        </p:txBody>
      </p:sp>
      <p:sp>
        <p:nvSpPr>
          <p:cNvPr id="9"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5"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02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mc:AlternateContent xmlns:mc="http://schemas.openxmlformats.org/markup-compatibility/2006" xmlns:a14="http://schemas.microsoft.com/office/drawing/2010/main">
        <mc:Choice Requires="a14">
          <p:sp>
            <p:nvSpPr>
              <p:cNvPr id="3" name="Tijdelijke aanduiding voor inhoud 2">
                <a:extLst>
                  <a:ext uri="{FF2B5EF4-FFF2-40B4-BE49-F238E27FC236}">
                    <a16:creationId xmlns:a16="http://schemas.microsoft.com/office/drawing/2014/main" id="{5170FD49-C773-442E-8854-59396EB7238A}"/>
                  </a:ext>
                </a:extLst>
              </p:cNvPr>
              <p:cNvSpPr>
                <a:spLocks noGrp="1"/>
              </p:cNvSpPr>
              <p:nvPr>
                <p:ph idx="1"/>
              </p:nvPr>
            </p:nvSpPr>
            <p:spPr>
              <a:xfrm>
                <a:off x="1653363" y="2176272"/>
                <a:ext cx="9367204" cy="4041648"/>
              </a:xfrm>
            </p:spPr>
            <p:txBody>
              <a:bodyPr anchor="t">
                <a:normAutofit lnSpcReduction="10000"/>
              </a:bodyPr>
              <a:lstStyle/>
              <a:p>
                <a:pPr marL="0" indent="0">
                  <a:buNone/>
                </a:pPr>
                <a:r>
                  <a:rPr lang="nl-BE" sz="2400" dirty="0"/>
                  <a:t>1/ </a:t>
                </a:r>
                <a:r>
                  <a:rPr lang="en-US" sz="2400" dirty="0"/>
                  <a:t>Productivity growth determines  evolution of standards of living and policy leeway</a:t>
                </a:r>
                <a:endParaRPr lang="nl-BE" sz="2400" dirty="0"/>
              </a:p>
              <a:p>
                <a:pPr marL="0" indent="0">
                  <a:buNone/>
                </a:pPr>
                <a:endParaRPr lang="nl-BE" sz="2400" dirty="0"/>
              </a:p>
              <a:p>
                <a:pPr marL="0" indent="0">
                  <a:buNone/>
                </a:pPr>
                <a:r>
                  <a:rPr lang="nl-BE" sz="2400" dirty="0"/>
                  <a:t>2/ </a:t>
                </a:r>
                <a:r>
                  <a:rPr lang="en-US" sz="2400" dirty="0"/>
                  <a:t>Productivity growth facilitates risk management in a </a:t>
                </a:r>
                <a:r>
                  <a:rPr lang="en-US" sz="2400" u="sng" dirty="0"/>
                  <a:t>sustainable</a:t>
                </a:r>
                <a:r>
                  <a:rPr lang="en-US" sz="2400" dirty="0"/>
                  <a:t> and </a:t>
                </a:r>
                <a:r>
                  <a:rPr lang="en-US" sz="2400" u="sng" dirty="0"/>
                  <a:t>inclusive</a:t>
                </a:r>
                <a:r>
                  <a:rPr lang="en-US" sz="2400" dirty="0"/>
                  <a:t> society.</a:t>
                </a:r>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a:rPr lang="nl-BE" sz="2400" b="0" i="1" smtClean="0">
                              <a:latin typeface="Cambria Math" panose="02040503050406030204" pitchFamily="18" charset="0"/>
                            </a:rPr>
                            <m:t>𝐺𝐷𝑃</m:t>
                          </m:r>
                        </m:num>
                        <m:den>
                          <m:r>
                            <a:rPr lang="nl-BE" sz="2400" b="0" i="1" smtClean="0">
                              <a:latin typeface="Cambria Math" panose="02040503050406030204" pitchFamily="18" charset="0"/>
                            </a:rPr>
                            <m:t>𝑃𝑂𝑃</m:t>
                          </m:r>
                        </m:den>
                      </m:f>
                      <m:r>
                        <a:rPr lang="en-US" sz="2400" dirty="0">
                          <a:latin typeface="Cambria Math" panose="02040503050406030204" pitchFamily="18" charset="0"/>
                          <a:ea typeface="Cambria Math" panose="02040503050406030204" pitchFamily="18" charset="0"/>
                        </a:rPr>
                        <m:t>=</m:t>
                      </m:r>
                      <m:f>
                        <m:fPr>
                          <m:ctrlPr>
                            <a:rPr lang="en-US" sz="2400" i="1" dirty="0" smtClean="0">
                              <a:latin typeface="Cambria Math" panose="02040503050406030204" pitchFamily="18" charset="0"/>
                              <a:ea typeface="Cambria Math" panose="02040503050406030204" pitchFamily="18" charset="0"/>
                            </a:rPr>
                          </m:ctrlPr>
                        </m:fPr>
                        <m:num>
                          <m:r>
                            <a:rPr lang="nl-BE" sz="2400" b="0" i="1" dirty="0" smtClean="0">
                              <a:latin typeface="Cambria Math" panose="02040503050406030204" pitchFamily="18" charset="0"/>
                              <a:ea typeface="Cambria Math" panose="02040503050406030204" pitchFamily="18" charset="0"/>
                            </a:rPr>
                            <m:t>𝐻𝑜𝑢𝑟𝑠</m:t>
                          </m:r>
                          <m:r>
                            <a:rPr lang="nl-BE" sz="2400" b="0" i="1" dirty="0" smtClean="0">
                              <a:latin typeface="Cambria Math" panose="02040503050406030204" pitchFamily="18" charset="0"/>
                              <a:ea typeface="Cambria Math" panose="02040503050406030204" pitchFamily="18" charset="0"/>
                            </a:rPr>
                            <m:t> </m:t>
                          </m:r>
                          <m:r>
                            <a:rPr lang="nl-BE" sz="2400" b="0" i="1" dirty="0" smtClean="0">
                              <a:latin typeface="Cambria Math" panose="02040503050406030204" pitchFamily="18" charset="0"/>
                              <a:ea typeface="Cambria Math" panose="02040503050406030204" pitchFamily="18" charset="0"/>
                            </a:rPr>
                            <m:t>𝑤𝑜𝑟𝑘𝑒𝑑</m:t>
                          </m:r>
                        </m:num>
                        <m:den>
                          <m:r>
                            <a:rPr lang="nl-BE" sz="2400" b="0" i="1" dirty="0" smtClean="0">
                              <a:latin typeface="Cambria Math" panose="02040503050406030204" pitchFamily="18" charset="0"/>
                              <a:ea typeface="Cambria Math" panose="02040503050406030204" pitchFamily="18" charset="0"/>
                            </a:rPr>
                            <m:t>𝑃𝑂𝑃</m:t>
                          </m:r>
                        </m:den>
                      </m:f>
                      <m:r>
                        <a:rPr lang="en-US" sz="2400" i="1" dirty="0" smtClean="0">
                          <a:latin typeface="Cambria Math" panose="02040503050406030204" pitchFamily="18" charset="0"/>
                          <a:ea typeface="Cambria Math" panose="02040503050406030204" pitchFamily="18" charset="0"/>
                        </a:rPr>
                        <m:t>×</m:t>
                      </m:r>
                      <m:f>
                        <m:fPr>
                          <m:ctrlPr>
                            <a:rPr lang="en-US" sz="2400" i="1" dirty="0" smtClean="0">
                              <a:latin typeface="Cambria Math" panose="02040503050406030204" pitchFamily="18" charset="0"/>
                              <a:ea typeface="Cambria Math" panose="02040503050406030204" pitchFamily="18" charset="0"/>
                            </a:rPr>
                          </m:ctrlPr>
                        </m:fPr>
                        <m:num>
                          <m:r>
                            <a:rPr lang="nl-BE" sz="2400" b="0" i="1" dirty="0" smtClean="0">
                              <a:latin typeface="Cambria Math" panose="02040503050406030204" pitchFamily="18" charset="0"/>
                              <a:ea typeface="Cambria Math" panose="02040503050406030204" pitchFamily="18" charset="0"/>
                            </a:rPr>
                            <m:t>𝐺𝐷𝑃</m:t>
                          </m:r>
                        </m:num>
                        <m:den>
                          <m:r>
                            <a:rPr lang="nl-BE" sz="2400" b="0" i="1" dirty="0" smtClean="0">
                              <a:latin typeface="Cambria Math" panose="02040503050406030204" pitchFamily="18" charset="0"/>
                              <a:ea typeface="Cambria Math" panose="02040503050406030204" pitchFamily="18" charset="0"/>
                            </a:rPr>
                            <m:t>𝐻𝑜𝑢𝑟𝑠</m:t>
                          </m:r>
                          <m:r>
                            <a:rPr lang="nl-BE" sz="2400" b="0" i="1" dirty="0" smtClean="0">
                              <a:latin typeface="Cambria Math" panose="02040503050406030204" pitchFamily="18" charset="0"/>
                              <a:ea typeface="Cambria Math" panose="02040503050406030204" pitchFamily="18" charset="0"/>
                            </a:rPr>
                            <m:t> </m:t>
                          </m:r>
                          <m:r>
                            <a:rPr lang="nl-BE" sz="2400" b="0" i="1" dirty="0" smtClean="0">
                              <a:latin typeface="Cambria Math" panose="02040503050406030204" pitchFamily="18" charset="0"/>
                              <a:ea typeface="Cambria Math" panose="02040503050406030204" pitchFamily="18" charset="0"/>
                            </a:rPr>
                            <m:t>𝑤𝑜𝑟𝑘𝑒𝑑</m:t>
                          </m:r>
                        </m:den>
                      </m:f>
                    </m:oMath>
                  </m:oMathPara>
                </a14:m>
                <a:endParaRPr lang="en-US" sz="2400" dirty="0"/>
              </a:p>
              <a:p>
                <a:pPr marL="0" indent="0">
                  <a:buNone/>
                </a:pPr>
                <a:endParaRPr lang="en-US" sz="2400" dirty="0"/>
              </a:p>
              <a:p>
                <a:pPr marL="0" indent="0">
                  <a:buNone/>
                </a:pPr>
                <a:endParaRPr lang="nl-BE" sz="1500" dirty="0"/>
              </a:p>
              <a:p>
                <a:pPr marL="0" indent="0">
                  <a:buNone/>
                </a:pPr>
                <a:r>
                  <a:rPr lang="nl-BE" sz="1500" dirty="0"/>
                  <a:t>Remark : </a:t>
                </a:r>
                <a:r>
                  <a:rPr lang="en-GB" sz="1500" dirty="0"/>
                  <a:t>the first point is presented in greater details in the 2019 annual report</a:t>
                </a:r>
                <a:endParaRPr lang="nl-BE" sz="1500" dirty="0"/>
              </a:p>
              <a:p>
                <a:pPr marL="0" indent="0">
                  <a:buNone/>
                </a:pPr>
                <a:endParaRPr lang="en-US" sz="2400" dirty="0"/>
              </a:p>
              <a:p>
                <a:pPr marL="0" indent="0">
                  <a:buNone/>
                </a:pPr>
                <a:endParaRPr lang="en-US" sz="2400" dirty="0"/>
              </a:p>
              <a:p>
                <a:pPr marL="0" indent="0">
                  <a:buNone/>
                </a:pPr>
                <a:endParaRPr lang="en-BE" sz="2400" dirty="0"/>
              </a:p>
            </p:txBody>
          </p:sp>
        </mc:Choice>
        <mc:Fallback xmlns="">
          <p:sp>
            <p:nvSpPr>
              <p:cNvPr id="3" name="Tijdelijke aanduiding voor inhoud 2">
                <a:extLst>
                  <a:ext uri="{FF2B5EF4-FFF2-40B4-BE49-F238E27FC236}">
                    <a16:creationId xmlns:a16="http://schemas.microsoft.com/office/drawing/2014/main" id="{5170FD49-C773-442E-8854-59396EB7238A}"/>
                  </a:ext>
                </a:extLst>
              </p:cNvPr>
              <p:cNvSpPr>
                <a:spLocks noGrp="1" noRot="1" noChangeAspect="1" noMove="1" noResize="1" noEditPoints="1" noAdjustHandles="1" noChangeArrowheads="1" noChangeShapeType="1" noTextEdit="1"/>
              </p:cNvSpPr>
              <p:nvPr>
                <p:ph idx="1"/>
              </p:nvPr>
            </p:nvSpPr>
            <p:spPr>
              <a:xfrm>
                <a:off x="1653363" y="2176272"/>
                <a:ext cx="9367204" cy="4041648"/>
              </a:xfrm>
              <a:blipFill>
                <a:blip r:embed="rId3"/>
                <a:stretch>
                  <a:fillRect l="-976" t="-2866"/>
                </a:stretch>
              </a:blipFill>
            </p:spPr>
            <p:txBody>
              <a:bodyPr/>
              <a:lstStyle/>
              <a:p>
                <a:r>
                  <a:rPr lang="fr-FR">
                    <a:noFill/>
                  </a:rPr>
                  <a:t> </a:t>
                </a:r>
              </a:p>
            </p:txBody>
          </p:sp>
        </mc:Fallback>
      </mc:AlternateContent>
    </p:spTree>
    <p:extLst>
      <p:ext uri="{BB962C8B-B14F-4D97-AF65-F5344CB8AC3E}">
        <p14:creationId xmlns:p14="http://schemas.microsoft.com/office/powerpoint/2010/main" val="280471387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FP_colors">
    <a:dk1>
      <a:srgbClr val="414141"/>
    </a:dk1>
    <a:lt1>
      <a:sysClr val="window" lastClr="FFFFFF"/>
    </a:lt1>
    <a:dk2>
      <a:srgbClr val="2D687E"/>
    </a:dk2>
    <a:lt2>
      <a:srgbClr val="EEECE1"/>
    </a:lt2>
    <a:accent1>
      <a:srgbClr val="F58220"/>
    </a:accent1>
    <a:accent2>
      <a:srgbClr val="2D687E"/>
    </a:accent2>
    <a:accent3>
      <a:srgbClr val="A5B1BE"/>
    </a:accent3>
    <a:accent4>
      <a:srgbClr val="FFC73B"/>
    </a:accent4>
    <a:accent5>
      <a:srgbClr val="6DC3D2"/>
    </a:accent5>
    <a:accent6>
      <a:srgbClr val="1B3B5A"/>
    </a:accent6>
    <a:hlink>
      <a:srgbClr val="0000FF"/>
    </a:hlink>
    <a:folHlink>
      <a:srgbClr val="800080"/>
    </a:folHlink>
  </a:clrScheme>
  <a:fontScheme name="BFP_Font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FP_colors">
    <a:dk1>
      <a:srgbClr val="414141"/>
    </a:dk1>
    <a:lt1>
      <a:sysClr val="window" lastClr="FFFFFF"/>
    </a:lt1>
    <a:dk2>
      <a:srgbClr val="2D687E"/>
    </a:dk2>
    <a:lt2>
      <a:srgbClr val="EEECE1"/>
    </a:lt2>
    <a:accent1>
      <a:srgbClr val="F58220"/>
    </a:accent1>
    <a:accent2>
      <a:srgbClr val="2D687E"/>
    </a:accent2>
    <a:accent3>
      <a:srgbClr val="A5B1BE"/>
    </a:accent3>
    <a:accent4>
      <a:srgbClr val="FFC73B"/>
    </a:accent4>
    <a:accent5>
      <a:srgbClr val="6DC3D2"/>
    </a:accent5>
    <a:accent6>
      <a:srgbClr val="1B3B5A"/>
    </a:accent6>
    <a:hlink>
      <a:srgbClr val="0000FF"/>
    </a:hlink>
    <a:folHlink>
      <a:srgbClr val="800080"/>
    </a:folHlink>
  </a:clrScheme>
  <a:fontScheme name="BFP_Font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2619</TotalTime>
  <Words>2715</Words>
  <Application>Microsoft Office PowerPoint</Application>
  <PresentationFormat>Widescreen</PresentationFormat>
  <Paragraphs>701</Paragraphs>
  <Slides>33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Light</vt:lpstr>
      <vt:lpstr>Cambria Math</vt:lpstr>
      <vt:lpstr>Symbol</vt:lpstr>
      <vt:lpstr>Trebuchet MS</vt:lpstr>
      <vt:lpstr>Kantoorthema</vt:lpstr>
      <vt:lpstr>2020 Report</vt:lpstr>
      <vt:lpstr>Setting up of the Board</vt:lpstr>
      <vt:lpstr>Mission of the Board</vt:lpstr>
      <vt:lpstr>Composition of the Belgian NPB </vt:lpstr>
      <vt:lpstr>Composition of the Belgian NPB (2)</vt:lpstr>
      <vt:lpstr>Framework of the 2020 annual report</vt:lpstr>
      <vt:lpstr>Structure of this presentation</vt:lpstr>
      <vt:lpstr>Importance of productivity growth</vt:lpstr>
      <vt:lpstr>PowerPoint Presentation</vt:lpstr>
      <vt:lpstr>Situation before the COVID-19 crisis</vt:lpstr>
      <vt:lpstr>PowerPoint Presentation</vt:lpstr>
      <vt:lpstr>PowerPoint Presentation</vt:lpstr>
      <vt:lpstr>PowerPoint Presentation</vt:lpstr>
      <vt:lpstr>PowerPoint Presentation</vt:lpstr>
      <vt:lpstr>PowerPoint Presentation</vt:lpstr>
      <vt:lpstr>PowerPoint Presentation</vt:lpstr>
      <vt:lpstr>Potential channels of transmission of COVID-19 crisis on productivity growth</vt:lpstr>
      <vt:lpstr>Impact of the COVID-19 crisis on…</vt:lpstr>
      <vt:lpstr>Priority axes for policy</vt:lpstr>
      <vt:lpstr>Method of identification</vt:lpstr>
      <vt:lpstr>Example of CSRs : 2020 CSRs</vt:lpstr>
      <vt:lpstr>1. Invest more in STEM and lifelong learning</vt:lpstr>
      <vt:lpstr>1. Invest more in STEM and lifelong learning</vt:lpstr>
      <vt:lpstr>1. Invest more in STEM and lifelong learning</vt:lpstr>
      <vt:lpstr>2. Importance of investments in the green and digital transition, both public and private</vt:lpstr>
      <vt:lpstr>2. Importance of investments in the green and digital transition, both public and private</vt:lpstr>
      <vt:lpstr>2. Importance of investments in the green and digital transition, both public and private</vt:lpstr>
      <vt:lpstr>3. Fasten digitalisation</vt:lpstr>
      <vt:lpstr>3. Fasten digitalisation</vt:lpstr>
      <vt:lpstr>3. Fasten digitalisation</vt:lpstr>
      <vt:lpstr>4. Importance of sufficient business dynamics</vt:lpstr>
      <vt:lpstr>4. Importance of sufficient business dynamics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2020</dc:title>
  <dc:creator>Stéphanie Bonnard (FOD Economie - SPF Economie)</dc:creator>
  <cp:lastModifiedBy>Dominique van der Wal</cp:lastModifiedBy>
  <cp:revision>185</cp:revision>
  <dcterms:created xsi:type="dcterms:W3CDTF">2020-12-04T11:08:19Z</dcterms:created>
  <dcterms:modified xsi:type="dcterms:W3CDTF">2021-03-15T12:50:25Z</dcterms:modified>
</cp:coreProperties>
</file>